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5/11/2017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799"/>
            <a:ext cx="882565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5/11/2017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5/11/2017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5/11/2017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5/11/2017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5/11/2017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5/11/2017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5/11/2017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5/11/2017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3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129280"/>
            <a:ext cx="34010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5/11/2017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5/11/2017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ME" dirty="0"/>
              <a:t>RESPIRATORNI SISTEM</a:t>
            </a:r>
          </a:p>
        </p:txBody>
      </p:sp>
    </p:spTree>
    <p:extLst>
      <p:ext uri="{BB962C8B-B14F-4D97-AF65-F5344CB8AC3E}">
        <p14:creationId xmlns:p14="http://schemas.microsoft.com/office/powerpoint/2010/main" val="5290765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373487"/>
            <a:ext cx="5499651" cy="58828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Latn-ME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Septum nasi (nosna pregrada) </a:t>
            </a:r>
            <a:r>
              <a:rPr lang="sr-Latn-ME" dirty="0"/>
              <a:t>– razdvaja lijevu i desnu nozdrvu. </a:t>
            </a:r>
            <a:endParaRPr lang="sr-Latn-ME" dirty="0" smtClean="0"/>
          </a:p>
          <a:p>
            <a:pPr marL="0" indent="0">
              <a:buNone/>
            </a:pPr>
            <a:r>
              <a:rPr lang="sr-Latn-ME" dirty="0" smtClean="0"/>
              <a:t>Sastoji </a:t>
            </a:r>
            <a:r>
              <a:rPr lang="sr-Latn-ME" dirty="0"/>
              <a:t>se od: </a:t>
            </a:r>
          </a:p>
          <a:p>
            <a:pPr marL="0" indent="0">
              <a:buNone/>
            </a:pPr>
            <a:r>
              <a:rPr lang="sr-Latn-ME" dirty="0"/>
              <a:t>•	Koštanog dijela – vomer i lamina </a:t>
            </a:r>
            <a:r>
              <a:rPr lang="sr-Latn-ME" dirty="0" smtClean="0"/>
              <a:t>	perpendicularis </a:t>
            </a:r>
            <a:r>
              <a:rPr lang="sr-Latn-ME" dirty="0"/>
              <a:t>ossis ethmoidalis Cartilago </a:t>
            </a:r>
            <a:r>
              <a:rPr lang="sr-Latn-ME" dirty="0" smtClean="0"/>
              <a:t>	septi </a:t>
            </a:r>
            <a:r>
              <a:rPr lang="sr-Latn-ME" dirty="0"/>
              <a:t>nasi – hrskavice nosne pregrade</a:t>
            </a:r>
          </a:p>
          <a:p>
            <a:pPr marL="0" indent="0">
              <a:buNone/>
            </a:pPr>
            <a:r>
              <a:rPr lang="sr-Latn-ME" dirty="0"/>
              <a:t>•	Pars membranacea s. mobilis – opnasti dio </a:t>
            </a:r>
            <a:r>
              <a:rPr lang="sr-Latn-ME" dirty="0" smtClean="0"/>
              <a:t>	koji </a:t>
            </a:r>
            <a:r>
              <a:rPr lang="sr-Latn-ME" dirty="0"/>
              <a:t>se nalazi između desne i lijeve polovine </a:t>
            </a:r>
            <a:r>
              <a:rPr lang="sr-Latn-ME" dirty="0" smtClean="0"/>
              <a:t>	vestibuluma</a:t>
            </a:r>
            <a:r>
              <a:rPr lang="sr-Latn-ME" dirty="0"/>
              <a:t>.</a:t>
            </a:r>
          </a:p>
          <a:p>
            <a:pPr marL="0" indent="0">
              <a:buNone/>
            </a:pPr>
            <a:r>
              <a:rPr lang="sr-Latn-ME" dirty="0"/>
              <a:t>•	Tuberculum septi nasi – ispupčenje na </a:t>
            </a:r>
            <a:r>
              <a:rPr lang="sr-Latn-ME" dirty="0" smtClean="0"/>
              <a:t>	nosnoj </a:t>
            </a:r>
            <a:r>
              <a:rPr lang="sr-Latn-ME" dirty="0"/>
              <a:t>pregradi u nivou spoja njenog </a:t>
            </a:r>
            <a:r>
              <a:rPr lang="sr-Latn-ME" dirty="0" smtClean="0"/>
              <a:t>	hrskavičavog </a:t>
            </a:r>
            <a:r>
              <a:rPr lang="sr-Latn-ME" dirty="0"/>
              <a:t>i koštanog dela</a:t>
            </a:r>
          </a:p>
          <a:p>
            <a:pPr marL="0" indent="0">
              <a:buNone/>
            </a:pPr>
            <a:r>
              <a:rPr lang="sr-Latn-ME" dirty="0"/>
              <a:t>•	Fissura olfactoria – suženi deo nosne duplje </a:t>
            </a:r>
            <a:r>
              <a:rPr lang="sr-Latn-ME" dirty="0" smtClean="0"/>
              <a:t>	između </a:t>
            </a:r>
            <a:r>
              <a:rPr lang="sr-Latn-ME" dirty="0"/>
              <a:t>tuberculum septi nasi i concha </a:t>
            </a:r>
            <a:r>
              <a:rPr lang="sr-Latn-ME" dirty="0" smtClean="0"/>
              <a:t>	nasalis </a:t>
            </a:r>
            <a:r>
              <a:rPr lang="sr-Latn-ME" dirty="0"/>
              <a:t>media, koji dijeli sluzokožu nosne </a:t>
            </a:r>
            <a:r>
              <a:rPr lang="sr-Latn-ME" dirty="0" smtClean="0"/>
              <a:t>	duplje</a:t>
            </a:r>
            <a:r>
              <a:rPr lang="sr-Latn-ME" dirty="0"/>
              <a:t>: regio respiratoria (donji dio) i </a:t>
            </a:r>
            <a:r>
              <a:rPr lang="sr-Latn-ME" dirty="0" smtClean="0"/>
              <a:t>regio 	olphactoria </a:t>
            </a:r>
            <a:r>
              <a:rPr lang="sr-Latn-ME" dirty="0"/>
              <a:t>(gornji dio). 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54675" y="785612"/>
            <a:ext cx="6425708" cy="5016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2731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502277"/>
            <a:ext cx="5499651" cy="575406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Latn-ME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Sinus paranasales (paranazalni sinusi) </a:t>
            </a:r>
            <a:r>
              <a:rPr lang="sr-Latn-ME" dirty="0"/>
              <a:t>– šupljine u kostima koje su raspoređene oko nosne duplje. </a:t>
            </a:r>
            <a:endParaRPr lang="sr-Latn-ME" dirty="0" smtClean="0"/>
          </a:p>
          <a:p>
            <a:pPr marL="0" indent="0">
              <a:buNone/>
            </a:pPr>
            <a:r>
              <a:rPr lang="sr-Latn-ME" dirty="0" smtClean="0"/>
              <a:t>Obložene </a:t>
            </a:r>
            <a:r>
              <a:rPr lang="sr-Latn-ME" dirty="0"/>
              <a:t>su sluzokožom i glavna funkcija im je da zagriju, ovlaže i prečiste vazduh koji dospijeva u nosnu duplju. </a:t>
            </a:r>
            <a:endParaRPr lang="sr-Latn-ME" dirty="0" smtClean="0"/>
          </a:p>
          <a:p>
            <a:pPr marL="0" indent="0">
              <a:buNone/>
            </a:pPr>
            <a:r>
              <a:rPr lang="sr-Latn-ME" dirty="0" smtClean="0"/>
              <a:t>Sa </a:t>
            </a:r>
            <a:r>
              <a:rPr lang="sr-Latn-ME" dirty="0"/>
              <a:t>nosnom dupljom su povezani preko svojih otvora:</a:t>
            </a:r>
          </a:p>
          <a:p>
            <a:pPr marL="0" indent="0">
              <a:buNone/>
            </a:pPr>
            <a:r>
              <a:rPr lang="sr-Latn-ME" dirty="0"/>
              <a:t>•	Sinus maxillaris –  nalazi se u corpus </a:t>
            </a:r>
            <a:r>
              <a:rPr lang="sr-Latn-ME" dirty="0" smtClean="0"/>
              <a:t>	maxillae</a:t>
            </a:r>
            <a:r>
              <a:rPr lang="sr-Latn-ME" dirty="0"/>
              <a:t>; otvara se u nosnu duplju preko </a:t>
            </a:r>
            <a:r>
              <a:rPr lang="sr-Latn-ME" dirty="0" smtClean="0"/>
              <a:t>	meatus </a:t>
            </a:r>
            <a:r>
              <a:rPr lang="sr-Latn-ME" dirty="0"/>
              <a:t>nasalis medius</a:t>
            </a:r>
          </a:p>
          <a:p>
            <a:pPr marL="0" indent="0">
              <a:buNone/>
            </a:pPr>
            <a:r>
              <a:rPr lang="sr-Latn-ME" dirty="0"/>
              <a:t>•	Sinus frontalis – os frontale; otvara se u </a:t>
            </a:r>
            <a:r>
              <a:rPr lang="sr-Latn-ME" dirty="0" smtClean="0"/>
              <a:t>	nosnu </a:t>
            </a:r>
            <a:r>
              <a:rPr lang="sr-Latn-ME" dirty="0"/>
              <a:t>duplju preko meatus nasalis medius</a:t>
            </a:r>
          </a:p>
          <a:p>
            <a:pPr marL="0" indent="0">
              <a:buNone/>
            </a:pPr>
            <a:r>
              <a:rPr lang="sr-Latn-ME" dirty="0"/>
              <a:t>•	Sinus sphenoidalis – šupljina u corpus ossis </a:t>
            </a:r>
            <a:r>
              <a:rPr lang="sr-Latn-ME" dirty="0" smtClean="0"/>
              <a:t>	sphenoidalis</a:t>
            </a:r>
            <a:r>
              <a:rPr lang="sr-Latn-ME" dirty="0"/>
              <a:t>;  otvara se na krovu nosne </a:t>
            </a:r>
            <a:r>
              <a:rPr lang="sr-Latn-ME" dirty="0" smtClean="0"/>
              <a:t>	duplje</a:t>
            </a:r>
            <a:endParaRPr lang="sr-Latn-ME" dirty="0"/>
          </a:p>
          <a:p>
            <a:pPr marL="0" indent="0">
              <a:buNone/>
            </a:pPr>
            <a:r>
              <a:rPr lang="sr-Latn-ME" dirty="0"/>
              <a:t>•	Sinus ethmoidalis – šupljine u labyrinthus </a:t>
            </a:r>
            <a:r>
              <a:rPr lang="sr-Latn-ME" dirty="0" smtClean="0"/>
              <a:t>	ethmoidalis </a:t>
            </a:r>
            <a:r>
              <a:rPr lang="sr-Latn-ME" dirty="0"/>
              <a:t>(cellulae ethmoidales); otvara </a:t>
            </a:r>
            <a:r>
              <a:rPr lang="sr-Latn-ME" dirty="0" smtClean="0"/>
              <a:t>	se </a:t>
            </a:r>
            <a:r>
              <a:rPr lang="sr-Latn-ME" dirty="0"/>
              <a:t>preko meatus nasalis superior et medius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54675" y="759853"/>
            <a:ext cx="6361314" cy="5589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7674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LARYNX (GRKLJAN)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1668" y="1236372"/>
            <a:ext cx="5769735" cy="562162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Latn-ME" dirty="0"/>
              <a:t>Predstavlja gornji dio donjih disajnih puteva i organ koji zajedno sa usnom i nosnom dupljom i ždrijelom učestvuje u stvaranju glasa. </a:t>
            </a:r>
            <a:endParaRPr lang="sr-Latn-ME" dirty="0" smtClean="0"/>
          </a:p>
          <a:p>
            <a:pPr marL="0" indent="0">
              <a:buNone/>
            </a:pPr>
            <a:r>
              <a:rPr lang="sr-Latn-ME" dirty="0" smtClean="0"/>
              <a:t>Smješten </a:t>
            </a:r>
            <a:r>
              <a:rPr lang="sr-Latn-ME" dirty="0"/>
              <a:t>je u vratu i pruža se između korijena jezika i os hyoideum (gore), dušnika (dolje) i ispred pars laryngea pharyngis i tijela C4, C5 i C6, a kod djece, žena i starih </a:t>
            </a:r>
            <a:r>
              <a:rPr lang="sr-Latn-ME" dirty="0" smtClean="0"/>
              <a:t>osoba </a:t>
            </a:r>
            <a:r>
              <a:rPr lang="sr-Latn-ME" dirty="0"/>
              <a:t>može i od nivoa C2. </a:t>
            </a:r>
            <a:endParaRPr lang="sr-Latn-ME" dirty="0" smtClean="0"/>
          </a:p>
          <a:p>
            <a:pPr marL="0" indent="0">
              <a:buNone/>
            </a:pPr>
            <a:r>
              <a:rPr lang="sr-Latn-ME" dirty="0"/>
              <a:t>Građa – šupljina označena kao cavitas laryngis koja je oblika pješčanog sata na frontalnom presjeku. </a:t>
            </a:r>
            <a:endParaRPr lang="sr-Latn-ME" dirty="0" smtClean="0"/>
          </a:p>
          <a:p>
            <a:pPr marL="0" indent="0">
              <a:buNone/>
            </a:pPr>
            <a:r>
              <a:rPr lang="sr-Latn-ME" dirty="0" smtClean="0"/>
              <a:t>U </a:t>
            </a:r>
            <a:r>
              <a:rPr lang="sr-Latn-ME" dirty="0"/>
              <a:t>građi larynxa opisuju </a:t>
            </a:r>
            <a:r>
              <a:rPr lang="sr-Latn-ME" dirty="0" smtClean="0"/>
              <a:t>se:</a:t>
            </a:r>
          </a:p>
          <a:p>
            <a:r>
              <a:rPr lang="sr-Latn-ME" dirty="0" smtClean="0"/>
              <a:t>cartilagines </a:t>
            </a:r>
            <a:r>
              <a:rPr lang="sr-Latn-ME" dirty="0"/>
              <a:t>laryngis (</a:t>
            </a:r>
            <a:r>
              <a:rPr lang="sr-Latn-ME" dirty="0" smtClean="0"/>
              <a:t>hrskavice)</a:t>
            </a:r>
          </a:p>
          <a:p>
            <a:r>
              <a:rPr lang="sr-Latn-ME" dirty="0" smtClean="0"/>
              <a:t>artt</a:t>
            </a:r>
            <a:r>
              <a:rPr lang="sr-Latn-ME" dirty="0"/>
              <a:t>. laryngis et ligg. </a:t>
            </a:r>
            <a:r>
              <a:rPr lang="sr-Latn-ME" dirty="0" smtClean="0"/>
              <a:t>Laryngis</a:t>
            </a:r>
          </a:p>
          <a:p>
            <a:r>
              <a:rPr lang="sr-Latn-ME" dirty="0" smtClean="0"/>
              <a:t>mm</a:t>
            </a:r>
            <a:r>
              <a:rPr lang="sr-Latn-ME" dirty="0"/>
              <a:t>. </a:t>
            </a:r>
            <a:r>
              <a:rPr lang="sr-Latn-ME" dirty="0" smtClean="0"/>
              <a:t>Laryngis</a:t>
            </a:r>
          </a:p>
          <a:p>
            <a:r>
              <a:rPr lang="sr-Latn-ME" dirty="0" smtClean="0"/>
              <a:t>tunica mucosa</a:t>
            </a:r>
          </a:p>
          <a:p>
            <a:r>
              <a:rPr lang="sr-Latn-ME" dirty="0" smtClean="0"/>
              <a:t>membrana </a:t>
            </a:r>
            <a:r>
              <a:rPr lang="sr-Latn-ME" dirty="0"/>
              <a:t>fibroelastica </a:t>
            </a:r>
            <a:r>
              <a:rPr lang="sr-Latn-ME" dirty="0" smtClean="0"/>
              <a:t>laryngis</a:t>
            </a:r>
          </a:p>
          <a:p>
            <a:r>
              <a:rPr lang="sr-Latn-ME" dirty="0" smtClean="0"/>
              <a:t>krvni </a:t>
            </a:r>
            <a:r>
              <a:rPr lang="sr-Latn-ME" dirty="0"/>
              <a:t>sudovi i živci. 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30634" y="631065"/>
            <a:ext cx="5561366" cy="601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2152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4842" y="373487"/>
            <a:ext cx="5499651" cy="6284891"/>
          </a:xfrm>
        </p:spPr>
        <p:txBody>
          <a:bodyPr/>
          <a:lstStyle/>
          <a:p>
            <a:pPr marL="0" indent="0">
              <a:buNone/>
            </a:pPr>
            <a:r>
              <a:rPr lang="sr-Latn-ME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Hrskavica grkljana (cartilagines laryngis) </a:t>
            </a:r>
            <a:r>
              <a:rPr lang="sr-Latn-ME" dirty="0"/>
              <a:t>– mogu da se podijele prema broju (parne i neparne), prema veličini (velike i male koje su nestalne) i prema građi na hijaline i elastične. </a:t>
            </a:r>
          </a:p>
          <a:p>
            <a:pPr marL="0" indent="0">
              <a:buNone/>
            </a:pPr>
            <a:r>
              <a:rPr lang="sr-Latn-ME" dirty="0"/>
              <a:t>•	Velike, neparne i stalne hrskavice su: </a:t>
            </a:r>
            <a:r>
              <a:rPr lang="sr-Latn-ME" dirty="0" smtClean="0"/>
              <a:t>	cartilago </a:t>
            </a:r>
            <a:r>
              <a:rPr lang="sr-Latn-ME" dirty="0"/>
              <a:t>thyroidea (gradi prednji zid </a:t>
            </a:r>
            <a:r>
              <a:rPr lang="sr-Latn-ME" dirty="0" smtClean="0"/>
              <a:t>	grkljana</a:t>
            </a:r>
            <a:r>
              <a:rPr lang="sr-Latn-ME" dirty="0"/>
              <a:t>), cartilago cricoidea (prednji i </a:t>
            </a:r>
            <a:r>
              <a:rPr lang="sr-Latn-ME" dirty="0" smtClean="0"/>
              <a:t>	zadnji </a:t>
            </a:r>
            <a:r>
              <a:rPr lang="sr-Latn-ME" dirty="0"/>
              <a:t>zid grkljana), cartilago epiglotica </a:t>
            </a:r>
            <a:r>
              <a:rPr lang="sr-Latn-ME" dirty="0" smtClean="0"/>
              <a:t>	(</a:t>
            </a:r>
            <a:r>
              <a:rPr lang="sr-Latn-ME" dirty="0"/>
              <a:t>ulazi u sastva epiglottis-a koji otvara ili </a:t>
            </a:r>
            <a:r>
              <a:rPr lang="sr-Latn-ME" dirty="0" smtClean="0"/>
              <a:t>	zatvara </a:t>
            </a:r>
            <a:r>
              <a:rPr lang="sr-Latn-ME" dirty="0"/>
              <a:t>ulaz ulaz u larynx – aditus ad </a:t>
            </a:r>
            <a:r>
              <a:rPr lang="sr-Latn-ME" dirty="0" smtClean="0"/>
              <a:t>	laryngis</a:t>
            </a:r>
            <a:r>
              <a:rPr lang="sr-Latn-ME" dirty="0"/>
              <a:t>)</a:t>
            </a:r>
          </a:p>
          <a:p>
            <a:pPr marL="0" indent="0">
              <a:buNone/>
            </a:pPr>
            <a:r>
              <a:rPr lang="sr-Latn-ME" dirty="0"/>
              <a:t>•	Velika, parna i stalna hrskavica: cartilago </a:t>
            </a:r>
            <a:r>
              <a:rPr lang="sr-Latn-ME" dirty="0" smtClean="0"/>
              <a:t>	arytenoidea </a:t>
            </a:r>
            <a:r>
              <a:rPr lang="sr-Latn-ME" dirty="0"/>
              <a:t>(gradi zadnji zid grkljana)</a:t>
            </a:r>
          </a:p>
          <a:p>
            <a:pPr marL="0" indent="0">
              <a:buNone/>
            </a:pPr>
            <a:r>
              <a:rPr lang="sr-Latn-ME" dirty="0"/>
              <a:t>•	Hijaline hrskavice sa godinama okoštavaju i </a:t>
            </a:r>
            <a:r>
              <a:rPr lang="sr-Latn-ME" dirty="0" smtClean="0"/>
              <a:t>	to </a:t>
            </a:r>
            <a:r>
              <a:rPr lang="sr-Latn-ME" dirty="0"/>
              <a:t>su: cartilago thyroidea, cartilago </a:t>
            </a:r>
            <a:r>
              <a:rPr lang="sr-Latn-ME" dirty="0" smtClean="0"/>
              <a:t>		cricoidea </a:t>
            </a:r>
            <a:r>
              <a:rPr lang="sr-Latn-ME" dirty="0"/>
              <a:t>i cartilago arytenoidea (osim </a:t>
            </a:r>
            <a:r>
              <a:rPr lang="sr-Latn-ME" dirty="0" smtClean="0"/>
              <a:t>	njegogovg </a:t>
            </a:r>
            <a:r>
              <a:rPr lang="sr-Latn-ME" dirty="0"/>
              <a:t>vrha i processus vocalis-a)</a:t>
            </a:r>
          </a:p>
          <a:p>
            <a:pPr marL="0" indent="0">
              <a:buNone/>
            </a:pPr>
            <a:r>
              <a:rPr lang="sr-Latn-ME" dirty="0"/>
              <a:t>•	Elastične hrskavice su: cartilago epiglottica </a:t>
            </a:r>
            <a:r>
              <a:rPr lang="sr-Latn-ME" dirty="0" smtClean="0"/>
              <a:t>	i </a:t>
            </a:r>
            <a:r>
              <a:rPr lang="sr-Latn-ME" dirty="0"/>
              <a:t>sve male hrskavice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65838" y="90153"/>
            <a:ext cx="5666816" cy="6568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7460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427" y="2056092"/>
            <a:ext cx="5370862" cy="3979571"/>
          </a:xfrm>
        </p:spPr>
        <p:txBody>
          <a:bodyPr/>
          <a:lstStyle/>
          <a:p>
            <a:pPr marL="0" indent="0">
              <a:buNone/>
            </a:pPr>
            <a:r>
              <a:rPr lang="sr-Latn-ME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Articulationes et syndesmoses laryngis </a:t>
            </a:r>
          </a:p>
          <a:p>
            <a:pPr marL="0" indent="0">
              <a:buNone/>
            </a:pPr>
            <a:r>
              <a:rPr lang="sr-Latn-ME" dirty="0"/>
              <a:t>•	Unutrašnji zglobovi i veze – povezuju </a:t>
            </a:r>
            <a:r>
              <a:rPr lang="sr-Latn-ME" dirty="0" smtClean="0"/>
              <a:t>		hrskavice </a:t>
            </a:r>
            <a:r>
              <a:rPr lang="sr-Latn-ME" dirty="0"/>
              <a:t>međusobno i formiraju skelet na </a:t>
            </a:r>
            <a:r>
              <a:rPr lang="sr-Latn-ME" dirty="0" smtClean="0"/>
              <a:t>	koji </a:t>
            </a:r>
            <a:r>
              <a:rPr lang="sr-Latn-ME" dirty="0"/>
              <a:t>se nadovezuju ostali elementi koji </a:t>
            </a:r>
            <a:r>
              <a:rPr lang="sr-Latn-ME" dirty="0" smtClean="0"/>
              <a:t>	učestvuju </a:t>
            </a:r>
            <a:r>
              <a:rPr lang="sr-Latn-ME" dirty="0"/>
              <a:t>u grđi zida grkljana</a:t>
            </a:r>
          </a:p>
          <a:p>
            <a:pPr marL="0" indent="0">
              <a:buNone/>
            </a:pPr>
            <a:r>
              <a:rPr lang="sr-Latn-ME" dirty="0"/>
              <a:t>•	Spoljašnje veze – povezuju strukture </a:t>
            </a:r>
            <a:r>
              <a:rPr lang="sr-Latn-ME" dirty="0" smtClean="0"/>
              <a:t>	grkljana </a:t>
            </a:r>
            <a:r>
              <a:rPr lang="sr-Latn-ME" dirty="0"/>
              <a:t>sa jezikom, podjezičnom kosti i </a:t>
            </a:r>
            <a:r>
              <a:rPr lang="sr-Latn-ME" dirty="0" smtClean="0"/>
              <a:t>	dušnikom</a:t>
            </a:r>
            <a:endParaRPr lang="sr-Latn-ME" dirty="0"/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54674" y="888642"/>
            <a:ext cx="6142373" cy="5679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3184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032" y="605307"/>
            <a:ext cx="5396620" cy="56510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Latn-ME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Mišići grkljana- </a:t>
            </a:r>
            <a:r>
              <a:rPr lang="sr-Latn-ME" dirty="0"/>
              <a:t>kratki mišići koji se pripajaju sa oba svoja kraja na hrskavicama grkljana i prema funkciji se dijele na:</a:t>
            </a:r>
          </a:p>
          <a:p>
            <a:pPr marL="0" indent="0">
              <a:buNone/>
            </a:pPr>
            <a:r>
              <a:rPr lang="sr-Latn-ME" dirty="0"/>
              <a:t>•	Zatezače glasnih žica (direktne i </a:t>
            </a:r>
            <a:r>
              <a:rPr lang="sr-Latn-ME" dirty="0" smtClean="0"/>
              <a:t>	indirektne</a:t>
            </a:r>
            <a:r>
              <a:rPr lang="sr-Latn-ME" dirty="0"/>
              <a:t>)</a:t>
            </a:r>
          </a:p>
          <a:p>
            <a:pPr marL="0" indent="0">
              <a:buNone/>
            </a:pPr>
            <a:r>
              <a:rPr lang="sr-Latn-ME" dirty="0"/>
              <a:t>•	Odmicače glasnih žica</a:t>
            </a:r>
          </a:p>
          <a:p>
            <a:pPr marL="0" indent="0">
              <a:buNone/>
            </a:pPr>
            <a:r>
              <a:rPr lang="sr-Latn-ME" dirty="0"/>
              <a:t>•	Primicače glasnih žica</a:t>
            </a:r>
          </a:p>
          <a:p>
            <a:pPr marL="0" indent="0">
              <a:buNone/>
            </a:pPr>
            <a:r>
              <a:rPr lang="sr-Latn-ME" dirty="0"/>
              <a:t>•	Otvarače ulaza u grkljan</a:t>
            </a:r>
          </a:p>
          <a:p>
            <a:pPr marL="0" indent="0">
              <a:buNone/>
            </a:pPr>
            <a:r>
              <a:rPr lang="sr-Latn-ME" dirty="0"/>
              <a:t>•	Zatvarače ulaza u grkljan</a:t>
            </a:r>
          </a:p>
          <a:p>
            <a:pPr marL="0" indent="0">
              <a:buNone/>
            </a:pPr>
            <a:r>
              <a:rPr lang="sr-Latn-ME" dirty="0"/>
              <a:t>Mišići grkljana su inervisani od strane dve grane n. vagus-a (X): n. laryngeus inferior i n. laryngeus superior (samo m. cricothyroideus). </a:t>
            </a:r>
          </a:p>
          <a:p>
            <a:pPr marL="0" indent="0">
              <a:buNone/>
            </a:pPr>
            <a:r>
              <a:rPr lang="sr-Latn-ME" dirty="0"/>
              <a:t>Membrana fibroelastica laryngis (podsluzokoža) se nalazi ispod sluzokože, a ispred mišića i hrskavica grkljana.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08372" y="605307"/>
            <a:ext cx="6027313" cy="6091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2708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426" y="2060575"/>
            <a:ext cx="5332226" cy="4195763"/>
          </a:xfrm>
        </p:spPr>
        <p:txBody>
          <a:bodyPr/>
          <a:lstStyle/>
          <a:p>
            <a:pPr marL="0" indent="0">
              <a:buNone/>
            </a:pPr>
            <a:r>
              <a:rPr lang="sr-Latn-ME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Tunica mucosa (sluzokoža) </a:t>
            </a:r>
            <a:r>
              <a:rPr lang="sr-Latn-ME" dirty="0"/>
              <a:t>oblaže zidove grkljanske duplje i sastoji se od: </a:t>
            </a:r>
          </a:p>
          <a:p>
            <a:pPr marL="0" indent="0">
              <a:buNone/>
            </a:pPr>
            <a:r>
              <a:rPr lang="sr-Latn-ME" dirty="0"/>
              <a:t>•	Epitela – troredi cilindrični trepljasti epitel u </a:t>
            </a:r>
            <a:r>
              <a:rPr lang="sr-Latn-ME" dirty="0" smtClean="0"/>
              <a:t>	najvećem </a:t>
            </a:r>
            <a:r>
              <a:rPr lang="sr-Latn-ME" dirty="0"/>
              <a:t>dijelu i pločasto-slojeviti na </a:t>
            </a:r>
            <a:r>
              <a:rPr lang="sr-Latn-ME" dirty="0" smtClean="0"/>
              <a:t>		kome </a:t>
            </a:r>
            <a:r>
              <a:rPr lang="sr-Latn-ME" dirty="0"/>
              <a:t>se nalaze plicae vocalis (glasne </a:t>
            </a:r>
            <a:r>
              <a:rPr lang="sr-Latn-ME" dirty="0" smtClean="0"/>
              <a:t>	žice</a:t>
            </a:r>
            <a:r>
              <a:rPr lang="sr-Latn-ME" dirty="0"/>
              <a:t>) na nivou cartialgo arytenoidea u </a:t>
            </a:r>
            <a:r>
              <a:rPr lang="sr-Latn-ME" dirty="0" smtClean="0"/>
              <a:t>	nivou </a:t>
            </a:r>
            <a:r>
              <a:rPr lang="sr-Latn-ME" dirty="0"/>
              <a:t>incusura interaytenoidea i aditus </a:t>
            </a:r>
            <a:r>
              <a:rPr lang="sr-Latn-ME" dirty="0" smtClean="0"/>
              <a:t>	laryngis</a:t>
            </a:r>
            <a:r>
              <a:rPr lang="sr-Latn-ME" dirty="0"/>
              <a:t>.</a:t>
            </a:r>
          </a:p>
          <a:p>
            <a:pPr marL="0" indent="0">
              <a:buNone/>
            </a:pPr>
            <a:r>
              <a:rPr lang="sr-Latn-ME" dirty="0"/>
              <a:t>•	Limfni folikuli</a:t>
            </a:r>
          </a:p>
          <a:p>
            <a:pPr marL="0" indent="0">
              <a:buNone/>
            </a:pPr>
            <a:r>
              <a:rPr lang="sr-Latn-ME" dirty="0"/>
              <a:t>•	Gll.laryngis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54675" y="901521"/>
            <a:ext cx="6245404" cy="5354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2194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5146" y="2275898"/>
            <a:ext cx="5319347" cy="3760631"/>
          </a:xfrm>
        </p:spPr>
        <p:txBody>
          <a:bodyPr/>
          <a:lstStyle/>
          <a:p>
            <a:pPr marL="0" indent="0">
              <a:buNone/>
            </a:pPr>
            <a:r>
              <a:rPr lang="sr-Latn-ME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Cavitas laryngis (grkljanska duplja) </a:t>
            </a:r>
            <a:r>
              <a:rPr lang="sr-Latn-ME" dirty="0"/>
              <a:t>- Ima oblik pješčanog sata na frontalnom preseku i opisuju joj se tri sprata i dva otvora.</a:t>
            </a:r>
          </a:p>
          <a:p>
            <a:pPr marL="0" indent="0">
              <a:buNone/>
            </a:pPr>
            <a:r>
              <a:rPr lang="sr-Latn-ME" dirty="0"/>
              <a:t>Otvori:</a:t>
            </a:r>
          </a:p>
          <a:p>
            <a:pPr marL="0" indent="0">
              <a:buNone/>
            </a:pPr>
            <a:r>
              <a:rPr lang="sr-Latn-ME" dirty="0"/>
              <a:t>1.	Aditus laryngis je ulazni otvor</a:t>
            </a:r>
          </a:p>
          <a:p>
            <a:pPr marL="0" indent="0">
              <a:buNone/>
            </a:pPr>
            <a:r>
              <a:rPr lang="sr-Latn-ME" dirty="0"/>
              <a:t>2.	Donji otvor – povezuje ga sa dušnikom i </a:t>
            </a:r>
            <a:r>
              <a:rPr lang="sr-Latn-ME" dirty="0" smtClean="0"/>
              <a:t>	nalazi </a:t>
            </a:r>
            <a:r>
              <a:rPr lang="sr-Latn-ME" dirty="0"/>
              <a:t>se u nivou donje ivice cartilago </a:t>
            </a:r>
            <a:r>
              <a:rPr lang="sr-Latn-ME" dirty="0" smtClean="0"/>
              <a:t>	cricoidea </a:t>
            </a:r>
            <a:r>
              <a:rPr lang="sr-Latn-ME" dirty="0"/>
              <a:t>ili C6 pršljena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947569" y="605307"/>
            <a:ext cx="5888116" cy="6040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0523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1668" y="0"/>
            <a:ext cx="5357983" cy="66970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Latn-ME" dirty="0"/>
              <a:t>Spratovi: </a:t>
            </a:r>
          </a:p>
          <a:p>
            <a:pPr marL="0" indent="0">
              <a:buNone/>
            </a:pPr>
            <a:r>
              <a:rPr lang="sr-Latn-ME" dirty="0"/>
              <a:t>•	</a:t>
            </a:r>
            <a:r>
              <a:rPr lang="sr-Latn-ME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Vestibulum laryngis </a:t>
            </a:r>
            <a:r>
              <a:rPr lang="sr-Latn-ME" dirty="0"/>
              <a:t>pruža se od aditus </a:t>
            </a:r>
            <a:r>
              <a:rPr lang="sr-Latn-ME" dirty="0" smtClean="0"/>
              <a:t>	laryngis </a:t>
            </a:r>
            <a:r>
              <a:rPr lang="sr-Latn-ME" dirty="0"/>
              <a:t>do gornjeg para sluzokožnih </a:t>
            </a:r>
            <a:r>
              <a:rPr lang="sr-Latn-ME" dirty="0" smtClean="0"/>
              <a:t>	nabora </a:t>
            </a:r>
            <a:r>
              <a:rPr lang="sr-Latn-ME" dirty="0"/>
              <a:t>plicae vestibulares koji </a:t>
            </a:r>
            <a:r>
              <a:rPr lang="sr-Latn-ME" dirty="0" smtClean="0"/>
              <a:t>	predstavljaju </a:t>
            </a:r>
            <a:r>
              <a:rPr lang="sr-Latn-ME" dirty="0"/>
              <a:t>lažne glasne žice</a:t>
            </a:r>
          </a:p>
          <a:p>
            <a:pPr marL="0" indent="0">
              <a:buNone/>
            </a:pPr>
            <a:r>
              <a:rPr lang="sr-Latn-ME" dirty="0"/>
              <a:t>•	</a:t>
            </a:r>
            <a:r>
              <a:rPr lang="sr-Latn-ME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Ventriculus laryngis </a:t>
            </a:r>
            <a:r>
              <a:rPr lang="sr-Latn-ME" dirty="0"/>
              <a:t>– suženi dio grkljanske </a:t>
            </a:r>
            <a:r>
              <a:rPr lang="sr-Latn-ME" dirty="0" smtClean="0"/>
              <a:t>	duplje </a:t>
            </a:r>
            <a:r>
              <a:rPr lang="sr-Latn-ME" dirty="0"/>
              <a:t>između plicae vestibulares </a:t>
            </a:r>
            <a:r>
              <a:rPr lang="sr-Latn-ME" dirty="0" smtClean="0"/>
              <a:t>		(</a:t>
            </a:r>
            <a:r>
              <a:rPr lang="sr-Latn-ME" dirty="0"/>
              <a:t>gore) i plicae vocales (dole). Plicae </a:t>
            </a:r>
            <a:r>
              <a:rPr lang="sr-Latn-ME" dirty="0" smtClean="0"/>
              <a:t>	vocales </a:t>
            </a:r>
            <a:r>
              <a:rPr lang="sr-Latn-ME" dirty="0"/>
              <a:t>(prave glasne žice) – sluzokožni </a:t>
            </a:r>
            <a:r>
              <a:rPr lang="sr-Latn-ME" dirty="0" smtClean="0"/>
              <a:t>	nabori </a:t>
            </a:r>
            <a:r>
              <a:rPr lang="sr-Latn-ME" dirty="0"/>
              <a:t>koji su postavljeni sagitalno i </a:t>
            </a:r>
            <a:r>
              <a:rPr lang="sr-Latn-ME" dirty="0" smtClean="0"/>
              <a:t>	izazvani </a:t>
            </a:r>
            <a:r>
              <a:rPr lang="sr-Latn-ME" dirty="0"/>
              <a:t>sa processus vocalis (pozadi), lig. </a:t>
            </a:r>
            <a:r>
              <a:rPr lang="sr-Latn-ME" dirty="0" smtClean="0"/>
              <a:t>	vocale </a:t>
            </a:r>
            <a:r>
              <a:rPr lang="sr-Latn-ME" dirty="0"/>
              <a:t>et m. vocalis (napred); formiraju </a:t>
            </a:r>
            <a:r>
              <a:rPr lang="sr-Latn-ME" dirty="0" smtClean="0"/>
              <a:t>	organ </a:t>
            </a:r>
            <a:r>
              <a:rPr lang="sr-Latn-ME" dirty="0"/>
              <a:t>za stavranje glasa (glotis)</a:t>
            </a:r>
          </a:p>
          <a:p>
            <a:pPr marL="0" indent="0">
              <a:buNone/>
            </a:pPr>
            <a:r>
              <a:rPr lang="sr-Latn-ME" dirty="0"/>
              <a:t>•	</a:t>
            </a:r>
            <a:r>
              <a:rPr lang="sr-Latn-ME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Cavitas infraglottica </a:t>
            </a:r>
            <a:r>
              <a:rPr lang="sr-Latn-ME" dirty="0"/>
              <a:t>– donji dio duplje </a:t>
            </a:r>
            <a:r>
              <a:rPr lang="sr-Latn-ME" dirty="0" smtClean="0"/>
              <a:t>	oblika </a:t>
            </a:r>
            <a:r>
              <a:rPr lang="sr-Latn-ME" dirty="0"/>
              <a:t>lijevka vrhom okrenutim naviše, a </a:t>
            </a:r>
            <a:r>
              <a:rPr lang="sr-Latn-ME" dirty="0" smtClean="0"/>
              <a:t>	bazom </a:t>
            </a:r>
            <a:r>
              <a:rPr lang="sr-Latn-ME" dirty="0"/>
              <a:t>okrenutom naniže, na koju se </a:t>
            </a:r>
            <a:r>
              <a:rPr lang="sr-Latn-ME" dirty="0" smtClean="0"/>
              <a:t>	nastavlja </a:t>
            </a:r>
            <a:r>
              <a:rPr lang="sr-Latn-ME" dirty="0"/>
              <a:t>dušnik </a:t>
            </a:r>
          </a:p>
          <a:p>
            <a:pPr marL="0" indent="0">
              <a:buNone/>
            </a:pPr>
            <a:r>
              <a:rPr lang="sr-Latn-ME" dirty="0"/>
              <a:t>Vaskularizacija grkljana: A. thyroidea superior et inferior i Vene pratilje</a:t>
            </a:r>
          </a:p>
          <a:p>
            <a:pPr marL="0" indent="0">
              <a:buNone/>
            </a:pPr>
            <a:r>
              <a:rPr lang="sr-Latn-ME" dirty="0"/>
              <a:t>Inervacija grkljana: N. laryngeus superior et inferior 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34415" y="502277"/>
            <a:ext cx="5743691" cy="5754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0528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699" y="452718"/>
            <a:ext cx="11037194" cy="1400530"/>
          </a:xfrm>
        </p:spPr>
        <p:txBody>
          <a:bodyPr/>
          <a:lstStyle/>
          <a:p>
            <a:r>
              <a:rPr lang="sr-Latn-ME" dirty="0"/>
              <a:t>CAVITAS THORACIS (GRUDNA DUPLJA)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032" y="1365161"/>
            <a:ext cx="5396620" cy="5241701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Grudni koš predstavlja dio trupa koji se nalazi između vrata (gore) i trbuha (dole). </a:t>
            </a:r>
            <a:endParaRPr lang="sr-Latn-ME" dirty="0" smtClean="0"/>
          </a:p>
          <a:p>
            <a:pPr marL="0" indent="0">
              <a:buNone/>
            </a:pPr>
            <a:r>
              <a:rPr lang="sr-Latn-ME" dirty="0" smtClean="0"/>
              <a:t>Opisuju </a:t>
            </a:r>
            <a:r>
              <a:rPr lang="sr-Latn-ME" dirty="0"/>
              <a:t>mu se grudna duplja sa sadržajem i zidovi. </a:t>
            </a:r>
          </a:p>
          <a:p>
            <a:pPr marL="0" indent="0">
              <a:buNone/>
            </a:pPr>
            <a:r>
              <a:rPr lang="sr-Latn-ME" dirty="0"/>
              <a:t>Zidove grudnog koša </a:t>
            </a:r>
            <a:r>
              <a:rPr lang="sr-Latn-ME" dirty="0" smtClean="0"/>
              <a:t>grade:</a:t>
            </a:r>
          </a:p>
          <a:p>
            <a:r>
              <a:rPr lang="sr-Latn-ME" dirty="0" smtClean="0"/>
              <a:t>kosti </a:t>
            </a:r>
            <a:r>
              <a:rPr lang="sr-Latn-ME" dirty="0"/>
              <a:t>(grudna kost, rebra, rebarne hrskavice i grudni dio kičmenog stuba), </a:t>
            </a:r>
            <a:endParaRPr lang="sr-Latn-ME" dirty="0" smtClean="0"/>
          </a:p>
          <a:p>
            <a:r>
              <a:rPr lang="sr-Latn-ME" dirty="0" smtClean="0"/>
              <a:t>zglobovi </a:t>
            </a:r>
          </a:p>
          <a:p>
            <a:r>
              <a:rPr lang="sr-Latn-ME" dirty="0" smtClean="0"/>
              <a:t>mišići </a:t>
            </a:r>
          </a:p>
          <a:p>
            <a:r>
              <a:rPr lang="sr-Latn-ME" dirty="0" smtClean="0"/>
              <a:t>krvni </a:t>
            </a:r>
            <a:r>
              <a:rPr lang="sr-Latn-ME" dirty="0"/>
              <a:t>sudovi i živci. </a:t>
            </a:r>
            <a:endParaRPr lang="sr-Latn-ME" dirty="0" smtClean="0"/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54675" y="1558344"/>
            <a:ext cx="5897674" cy="5138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394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ŽDRIJELO (PHARYNX)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031" y="1957590"/>
            <a:ext cx="5409499" cy="4713668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Mišićno-sluzokožni organ u kome se ukrštaju putevi vazduha i hrane (aero-digestivna raskrnsica). </a:t>
            </a:r>
            <a:endParaRPr lang="sr-Latn-ME" dirty="0" smtClean="0"/>
          </a:p>
          <a:p>
            <a:pPr marL="0" indent="0">
              <a:buNone/>
            </a:pPr>
            <a:r>
              <a:rPr lang="sr-Latn-ME" dirty="0" smtClean="0"/>
              <a:t>Oblika </a:t>
            </a:r>
            <a:r>
              <a:rPr lang="sr-Latn-ME" dirty="0"/>
              <a:t>je vertikalno postavljenog oluka koji je svojim otvorom okrenut prema naprijed. </a:t>
            </a:r>
            <a:endParaRPr lang="sr-Latn-ME" dirty="0" smtClean="0"/>
          </a:p>
          <a:p>
            <a:pPr marL="0" indent="0">
              <a:buNone/>
            </a:pPr>
            <a:r>
              <a:rPr lang="sr-Latn-ME" dirty="0" smtClean="0"/>
              <a:t>Pruža </a:t>
            </a:r>
            <a:r>
              <a:rPr lang="sr-Latn-ME" dirty="0"/>
              <a:t>se u visini od baze lobanje do C6 pršljena i donje ivice hrskavice grkljana. </a:t>
            </a:r>
            <a:endParaRPr lang="sr-Latn-ME" dirty="0" smtClean="0"/>
          </a:p>
          <a:p>
            <a:pPr marL="0" indent="0">
              <a:buNone/>
            </a:pPr>
            <a:r>
              <a:rPr lang="sr-Latn-ME" dirty="0" smtClean="0"/>
              <a:t>Pruža </a:t>
            </a:r>
            <a:r>
              <a:rPr lang="sr-Latn-ME" dirty="0"/>
              <a:t>se ispred vratnih pršljenova i prevertebralnih mišića (pozadi) </a:t>
            </a:r>
            <a:r>
              <a:rPr lang="sr-Latn-ME" dirty="0" smtClean="0"/>
              <a:t>i iza nosne, usne  </a:t>
            </a:r>
            <a:r>
              <a:rPr lang="sr-Latn-ME" dirty="0"/>
              <a:t>duplje i grkljana (naprijed). </a:t>
            </a:r>
            <a:endParaRPr lang="sr-Latn-ME" dirty="0" smtClean="0"/>
          </a:p>
          <a:p>
            <a:pPr marL="0" indent="0">
              <a:buNone/>
            </a:pPr>
            <a:r>
              <a:rPr lang="sr-Latn-ME" dirty="0" smtClean="0"/>
              <a:t>Gornji </a:t>
            </a:r>
            <a:r>
              <a:rPr lang="sr-Latn-ME" dirty="0"/>
              <a:t>dio mu se nalazi u glavi, a donji dio u vratu. 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963766" y="1152983"/>
            <a:ext cx="6077979" cy="5376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9807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426" y="2176530"/>
            <a:ext cx="5267831" cy="3155324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Otvori grudne duplje: </a:t>
            </a:r>
          </a:p>
          <a:p>
            <a:pPr marL="0" indent="0">
              <a:buNone/>
            </a:pPr>
            <a:r>
              <a:rPr lang="sr-Latn-ME" dirty="0"/>
              <a:t>•	Apertura thoracis superior – gornji otvor </a:t>
            </a:r>
            <a:r>
              <a:rPr lang="sr-Latn-ME" dirty="0" smtClean="0"/>
              <a:t>	grudne </a:t>
            </a:r>
            <a:r>
              <a:rPr lang="sr-Latn-ME" dirty="0"/>
              <a:t>duplje koji je povezuje sa vratom.</a:t>
            </a:r>
          </a:p>
          <a:p>
            <a:pPr marL="0" indent="0">
              <a:buNone/>
            </a:pPr>
            <a:r>
              <a:rPr lang="sr-Latn-ME" dirty="0"/>
              <a:t>•	Apertura thoracis inferior – donji otvor </a:t>
            </a:r>
            <a:r>
              <a:rPr lang="sr-Latn-ME" dirty="0" smtClean="0"/>
              <a:t>	grudne </a:t>
            </a:r>
            <a:r>
              <a:rPr lang="sr-Latn-ME" dirty="0"/>
              <a:t>duplje koji u potpunosti zatvara </a:t>
            </a:r>
            <a:r>
              <a:rPr lang="sr-Latn-ME" dirty="0" smtClean="0"/>
              <a:t>	diaphragma </a:t>
            </a:r>
            <a:r>
              <a:rPr lang="sr-Latn-ME" dirty="0"/>
              <a:t>i razdvaja ga od trbušne </a:t>
            </a:r>
            <a:r>
              <a:rPr lang="sr-Latn-ME" dirty="0" smtClean="0"/>
              <a:t>	duplje</a:t>
            </a:r>
            <a:r>
              <a:rPr lang="sr-Latn-ME" dirty="0"/>
              <a:t>.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54674" y="643944"/>
            <a:ext cx="6168131" cy="6091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9054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2266638"/>
            <a:ext cx="5499651" cy="2588698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Podjela grudne duplje:</a:t>
            </a:r>
          </a:p>
          <a:p>
            <a:pPr marL="0" indent="0">
              <a:buNone/>
            </a:pPr>
            <a:r>
              <a:rPr lang="sr-Latn-ME" dirty="0"/>
              <a:t>•	Mediastinum – srednji neparni predio</a:t>
            </a:r>
          </a:p>
          <a:p>
            <a:pPr marL="0" indent="0">
              <a:buNone/>
            </a:pPr>
            <a:r>
              <a:rPr lang="sr-Latn-ME" dirty="0"/>
              <a:t>•	Regio pleuropulmonalis dextra et sinistra – </a:t>
            </a:r>
            <a:r>
              <a:rPr lang="sr-Latn-ME" dirty="0" smtClean="0"/>
              <a:t>	parni </a:t>
            </a:r>
            <a:r>
              <a:rPr lang="sr-Latn-ME" dirty="0"/>
              <a:t>bočni predeo u kome se nalaze </a:t>
            </a:r>
            <a:r>
              <a:rPr lang="sr-Latn-ME" dirty="0" smtClean="0"/>
              <a:t>	pluća </a:t>
            </a:r>
            <a:r>
              <a:rPr lang="sr-Latn-ME" dirty="0"/>
              <a:t>i plućna maramica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54674" y="1081825"/>
            <a:ext cx="5846159" cy="472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5564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MEDIASTINUM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2060575"/>
            <a:ext cx="5499651" cy="4195763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Podjela: Ravan koja prolazi prednjom stranom dušnika dijeli mediastinum na dva dijela:</a:t>
            </a:r>
          </a:p>
          <a:p>
            <a:pPr marL="0" indent="0">
              <a:buNone/>
            </a:pPr>
            <a:r>
              <a:rPr lang="sr-Latn-ME" dirty="0"/>
              <a:t>I.	</a:t>
            </a:r>
            <a:r>
              <a:rPr lang="sr-Latn-ME" b="1" dirty="0"/>
              <a:t>Mediastinum anterius (prednji) </a:t>
            </a:r>
            <a:r>
              <a:rPr lang="sr-Latn-ME" dirty="0"/>
              <a:t>koji sadrži srce sa velikim krvnim sudovima baze srca, srčanu kesu (pericardium) i n.phrenicus</a:t>
            </a:r>
          </a:p>
          <a:p>
            <a:pPr marL="0" indent="0">
              <a:buNone/>
            </a:pPr>
            <a:r>
              <a:rPr lang="sr-Latn-ME" dirty="0"/>
              <a:t>II.	</a:t>
            </a:r>
            <a:r>
              <a:rPr lang="sr-Latn-ME" b="1" dirty="0"/>
              <a:t>Mediastinum posterius (zadnji) </a:t>
            </a:r>
            <a:r>
              <a:rPr lang="sr-Latn-ME" dirty="0"/>
              <a:t>koji sadrži dušnik, jednjak, grudnu aortu, sistem azigosne vene, grudni limfni kanal i oba vagusna nerva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54674" y="1120462"/>
            <a:ext cx="6537325" cy="5035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314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TRACHEA (DUŠNIK)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0456" y="1326525"/>
            <a:ext cx="5229195" cy="4929814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Dušnik predstavlja dio donjih disajnih puteva.  Pruža se između grkljana (gore) i njegove završne račve (bifurcatio tracheae) (dole) gde se deli na dvije glavne dušnice:</a:t>
            </a:r>
          </a:p>
          <a:p>
            <a:pPr marL="0" indent="0">
              <a:buNone/>
            </a:pPr>
            <a:r>
              <a:rPr lang="sr-Latn-ME" dirty="0"/>
              <a:t>•	Bronchus principalis dexter</a:t>
            </a:r>
          </a:p>
          <a:p>
            <a:pPr marL="0" indent="0">
              <a:buNone/>
            </a:pPr>
            <a:r>
              <a:rPr lang="sr-Latn-ME" dirty="0"/>
              <a:t>•	Bronchus principalis </a:t>
            </a:r>
            <a:r>
              <a:rPr lang="sr-Latn-ME" dirty="0" smtClean="0"/>
              <a:t>sinister</a:t>
            </a:r>
          </a:p>
          <a:p>
            <a:pPr marL="0" indent="0">
              <a:buNone/>
            </a:pPr>
            <a:r>
              <a:rPr lang="sr-Latn-ME" dirty="0"/>
              <a:t>Položaj: Pruža se u visinu od C6 pršljena gore, do Th5 pršljena dolje. </a:t>
            </a:r>
            <a:endParaRPr lang="sr-Latn-ME" dirty="0" smtClean="0"/>
          </a:p>
          <a:p>
            <a:pPr marL="0" indent="0">
              <a:buNone/>
            </a:pPr>
            <a:r>
              <a:rPr lang="sr-Latn-ME" dirty="0" smtClean="0"/>
              <a:t>Gornja </a:t>
            </a:r>
            <a:r>
              <a:rPr lang="sr-Latn-ME" dirty="0"/>
              <a:t>ivica grudne kosti ga deli na 2 dijela:</a:t>
            </a:r>
          </a:p>
          <a:p>
            <a:pPr marL="0" indent="0">
              <a:buNone/>
            </a:pPr>
            <a:r>
              <a:rPr lang="sr-Latn-ME" dirty="0"/>
              <a:t>•	Pars cervicalis – vratni deo</a:t>
            </a:r>
          </a:p>
          <a:p>
            <a:pPr marL="0" indent="0">
              <a:buNone/>
            </a:pPr>
            <a:r>
              <a:rPr lang="sr-Latn-ME" dirty="0"/>
              <a:t>•	Pars thoracalis – grudni deo</a:t>
            </a:r>
          </a:p>
          <a:p>
            <a:pPr marL="0" indent="0">
              <a:buNone/>
            </a:pPr>
            <a:endParaRPr lang="sr-Latn-ME" dirty="0"/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76206" y="231821"/>
            <a:ext cx="5179174" cy="647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4399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3489" y="2266683"/>
            <a:ext cx="5074648" cy="324547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Latn-ME" dirty="0"/>
              <a:t>Građa: </a:t>
            </a:r>
          </a:p>
          <a:p>
            <a:pPr marL="0" indent="0">
              <a:buNone/>
            </a:pPr>
            <a:r>
              <a:rPr lang="sr-Latn-ME" dirty="0"/>
              <a:t>•	Tunica adventitia – spolja</a:t>
            </a:r>
          </a:p>
          <a:p>
            <a:pPr marL="0" indent="0">
              <a:buNone/>
            </a:pPr>
            <a:r>
              <a:rPr lang="sr-Latn-ME" dirty="0"/>
              <a:t>•	Tunica fibromusculo cartilaginea: 15 do </a:t>
            </a:r>
            <a:r>
              <a:rPr lang="sr-Latn-ME" dirty="0" smtClean="0"/>
              <a:t>	20 </a:t>
            </a:r>
            <a:r>
              <a:rPr lang="sr-Latn-ME" dirty="0"/>
              <a:t>cartilagines trachealis se nalaze u </a:t>
            </a:r>
            <a:r>
              <a:rPr lang="sr-Latn-ME" dirty="0" smtClean="0"/>
              <a:t>	prednjem </a:t>
            </a:r>
            <a:r>
              <a:rPr lang="sr-Latn-ME" dirty="0"/>
              <a:t>i bočnom zidu; </a:t>
            </a:r>
            <a:endParaRPr lang="sr-Latn-ME" dirty="0" smtClean="0"/>
          </a:p>
          <a:p>
            <a:pPr marL="0" indent="0">
              <a:buNone/>
            </a:pPr>
            <a:r>
              <a:rPr lang="sr-Latn-ME" dirty="0"/>
              <a:t>	</a:t>
            </a:r>
            <a:r>
              <a:rPr lang="sr-Latn-ME" dirty="0" smtClean="0"/>
              <a:t>hrskavice </a:t>
            </a:r>
            <a:r>
              <a:rPr lang="sr-Latn-ME" dirty="0"/>
              <a:t>su </a:t>
            </a:r>
            <a:r>
              <a:rPr lang="sr-Latn-ME" dirty="0" smtClean="0"/>
              <a:t>	međusobno </a:t>
            </a:r>
            <a:r>
              <a:rPr lang="sr-Latn-ME" dirty="0"/>
              <a:t>povezane </a:t>
            </a:r>
            <a:r>
              <a:rPr lang="sr-Latn-ME" dirty="0" smtClean="0"/>
              <a:t>	sa </a:t>
            </a:r>
            <a:r>
              <a:rPr lang="sr-Latn-ME" dirty="0"/>
              <a:t>ligg anularis </a:t>
            </a:r>
            <a:r>
              <a:rPr lang="sr-Latn-ME" dirty="0" smtClean="0"/>
              <a:t>	trachealia</a:t>
            </a:r>
            <a:r>
              <a:rPr lang="sr-Latn-ME" dirty="0"/>
              <a:t>; </a:t>
            </a:r>
            <a:endParaRPr lang="sr-Latn-ME" dirty="0" smtClean="0"/>
          </a:p>
          <a:p>
            <a:pPr marL="0" indent="0">
              <a:buNone/>
            </a:pPr>
            <a:r>
              <a:rPr lang="sr-Latn-ME" dirty="0"/>
              <a:t>	</a:t>
            </a:r>
            <a:r>
              <a:rPr lang="sr-Latn-ME" dirty="0" smtClean="0"/>
              <a:t>zadnji </a:t>
            </a:r>
            <a:r>
              <a:rPr lang="sr-Latn-ME" dirty="0"/>
              <a:t>zid </a:t>
            </a:r>
            <a:r>
              <a:rPr lang="sr-Latn-ME" dirty="0" smtClean="0"/>
              <a:t>	(</a:t>
            </a:r>
            <a:r>
              <a:rPr lang="sr-Latn-ME" dirty="0"/>
              <a:t>opnasti zid) gradi </a:t>
            </a:r>
            <a:r>
              <a:rPr lang="sr-Latn-ME" dirty="0" smtClean="0"/>
              <a:t>	m.trachealis </a:t>
            </a:r>
            <a:r>
              <a:rPr lang="sr-Latn-ME" dirty="0"/>
              <a:t>(glatki </a:t>
            </a:r>
            <a:r>
              <a:rPr lang="sr-Latn-ME" dirty="0" smtClean="0"/>
              <a:t>	mišić</a:t>
            </a:r>
            <a:r>
              <a:rPr lang="sr-Latn-ME" dirty="0"/>
              <a:t>) zajedno sa </a:t>
            </a:r>
            <a:r>
              <a:rPr lang="sr-Latn-ME" dirty="0" smtClean="0"/>
              <a:t>	vezivno-tkivnim 	vlaknima</a:t>
            </a:r>
            <a:endParaRPr lang="sr-Latn-ME" dirty="0"/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54675" y="450761"/>
            <a:ext cx="5807522" cy="6078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5509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BRONCHIS PRINCIPALIS DEXTER ET SINISTER (GLAVNE DUŠNICE)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032" y="2060575"/>
            <a:ext cx="5396620" cy="4195763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Glavne dušnice polaze od račve dušnika – bifurcatio tracheae </a:t>
            </a:r>
            <a:r>
              <a:rPr lang="sr-Latn-ME" dirty="0" smtClean="0"/>
              <a:t>i pružaju </a:t>
            </a:r>
            <a:r>
              <a:rPr lang="sr-Latn-ME" dirty="0"/>
              <a:t>se do plućnog hilusa ulazeći u sastav plućnog korena (radix pulmonis). </a:t>
            </a:r>
          </a:p>
          <a:p>
            <a:pPr marL="0" indent="0">
              <a:buNone/>
            </a:pPr>
            <a:r>
              <a:rPr lang="sr-Latn-ME" dirty="0"/>
              <a:t>Karakterstike su:</a:t>
            </a:r>
          </a:p>
          <a:p>
            <a:pPr marL="0" indent="0">
              <a:buNone/>
            </a:pPr>
            <a:r>
              <a:rPr lang="sr-Latn-ME" dirty="0"/>
              <a:t>•	Bronchus principalis dexter: kraći, širi i strmiji</a:t>
            </a:r>
          </a:p>
          <a:p>
            <a:pPr marL="0" indent="0">
              <a:buNone/>
            </a:pPr>
            <a:r>
              <a:rPr lang="sr-Latn-ME" dirty="0"/>
              <a:t>•	Bronchus principalis sinister: duži, uži, </a:t>
            </a:r>
            <a:r>
              <a:rPr lang="sr-Latn-ME" dirty="0" smtClean="0"/>
              <a:t>	horizontalnije </a:t>
            </a:r>
            <a:r>
              <a:rPr lang="sr-Latn-ME" dirty="0"/>
              <a:t>postavljen; U lumenu </a:t>
            </a:r>
            <a:r>
              <a:rPr lang="sr-Latn-ME" dirty="0" smtClean="0"/>
              <a:t>	dušnika</a:t>
            </a:r>
            <a:r>
              <a:rPr lang="sr-Latn-ME" dirty="0"/>
              <a:t>, ka njegovom ulaznom otvoru </a:t>
            </a:r>
            <a:r>
              <a:rPr lang="sr-Latn-ME" dirty="0" smtClean="0"/>
              <a:t>	nalazi </a:t>
            </a:r>
            <a:r>
              <a:rPr lang="sr-Latn-ME" dirty="0"/>
              <a:t>se nagnut greben označen kao </a:t>
            </a:r>
            <a:r>
              <a:rPr lang="sr-Latn-ME" dirty="0" smtClean="0"/>
              <a:t>	carina </a:t>
            </a:r>
            <a:r>
              <a:rPr lang="sr-Latn-ME" dirty="0"/>
              <a:t>tracheae.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567257" y="1171977"/>
            <a:ext cx="2920698" cy="5512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7049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Radix </a:t>
            </a:r>
            <a:r>
              <a:rPr lang="sr-Latn-ME" dirty="0"/>
              <a:t>pulmonis (plućni korijen)</a:t>
            </a:r>
            <a:br>
              <a:rPr lang="sr-Latn-ME" dirty="0"/>
            </a:b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4852" y="2060575"/>
            <a:ext cx="5164800" cy="4195763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sudovno –živčana peteljka pluća koju čine</a:t>
            </a:r>
            <a:r>
              <a:rPr lang="sr-Latn-ME" dirty="0" smtClean="0"/>
              <a:t>:</a:t>
            </a:r>
          </a:p>
          <a:p>
            <a:pPr marL="0" indent="0">
              <a:buNone/>
            </a:pPr>
            <a:endParaRPr lang="sr-Latn-ME" dirty="0"/>
          </a:p>
          <a:p>
            <a:pPr marL="0" indent="0">
              <a:buNone/>
            </a:pPr>
            <a:r>
              <a:rPr lang="sr-Latn-ME" dirty="0"/>
              <a:t>•	Bronchus principalis dexter et sinister </a:t>
            </a:r>
            <a:r>
              <a:rPr lang="sr-Latn-ME" dirty="0" smtClean="0"/>
              <a:t>	(</a:t>
            </a:r>
            <a:r>
              <a:rPr lang="sr-Latn-ME" dirty="0"/>
              <a:t>srednji deo) </a:t>
            </a:r>
          </a:p>
          <a:p>
            <a:pPr marL="0" indent="0">
              <a:buNone/>
            </a:pPr>
            <a:r>
              <a:rPr lang="sr-Latn-ME" dirty="0"/>
              <a:t>•	A. pulmonalis (gore i napred)</a:t>
            </a:r>
          </a:p>
          <a:p>
            <a:pPr marL="0" indent="0">
              <a:buNone/>
            </a:pPr>
            <a:r>
              <a:rPr lang="sr-Latn-ME" dirty="0"/>
              <a:t>•	Vv. pulmonales (ispred i dole)</a:t>
            </a:r>
          </a:p>
          <a:p>
            <a:pPr marL="0" indent="0">
              <a:buNone/>
            </a:pPr>
            <a:r>
              <a:rPr lang="sr-Latn-ME" dirty="0"/>
              <a:t>•	Aa. et vv. bronchiales (pozadi)</a:t>
            </a:r>
          </a:p>
          <a:p>
            <a:pPr marL="0" indent="0">
              <a:buNone/>
            </a:pPr>
            <a:r>
              <a:rPr lang="sr-Latn-ME" dirty="0"/>
              <a:t>•	Plexus pulmonalis (pozadi)</a:t>
            </a:r>
          </a:p>
          <a:p>
            <a:pPr marL="0" indent="0">
              <a:buNone/>
            </a:pPr>
            <a:r>
              <a:rPr lang="sr-Latn-ME" dirty="0"/>
              <a:t>•	Vasa lymphacea pulmonalis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75412" y="1416676"/>
            <a:ext cx="5123146" cy="544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7868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PULMONES (PLUĆA)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032" y="1275009"/>
            <a:ext cx="5396620" cy="498133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r-Latn-ME" dirty="0" smtClean="0"/>
          </a:p>
          <a:p>
            <a:pPr marL="0" indent="0">
              <a:buNone/>
            </a:pPr>
            <a:r>
              <a:rPr lang="sr-Latn-ME" dirty="0" smtClean="0"/>
              <a:t>Pluća </a:t>
            </a:r>
            <a:r>
              <a:rPr lang="sr-Latn-ME" dirty="0"/>
              <a:t>predstavljaju dio respiratornog sistema u kome se vrši razmjena gasova. Sastoji se iz dva plućna krila: pulmo dexter i pulmo sinister. </a:t>
            </a:r>
          </a:p>
          <a:p>
            <a:pPr marL="0" indent="0">
              <a:buNone/>
            </a:pPr>
            <a:r>
              <a:rPr lang="sr-Latn-ME" dirty="0"/>
              <a:t>Položaj: svako plućno krilo je smješteno u odgovarajućem pleuropulmonalnom prostoru obavijen svojom plućnom maramicom (pleura). </a:t>
            </a:r>
          </a:p>
          <a:p>
            <a:pPr marL="0" indent="0">
              <a:buNone/>
            </a:pPr>
            <a:r>
              <a:rPr lang="sr-Latn-ME" dirty="0"/>
              <a:t>Boja: pluća kod djece su ružičastog koloriteta, a kod odraslih su siva ili crna zbog prisustva antrakotičnog pigmenta. </a:t>
            </a:r>
          </a:p>
          <a:p>
            <a:pPr marL="0" indent="0">
              <a:buNone/>
            </a:pPr>
            <a:r>
              <a:rPr lang="sr-Latn-ME" dirty="0"/>
              <a:t>Oblik: plućna krila imaju oblik polovine uzdužno presečene kupe ili trostrane piramide. 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14219" y="682580"/>
            <a:ext cx="5905556" cy="5445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3027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Spoljašnji izgled plućnog krila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197735"/>
            <a:ext cx="5499651" cy="566026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sr-Latn-ME" dirty="0"/>
              <a:t>Opisuju se: </a:t>
            </a:r>
          </a:p>
          <a:p>
            <a:pPr marL="0" indent="0">
              <a:buNone/>
            </a:pPr>
            <a:r>
              <a:rPr lang="sr-Latn-ME" dirty="0"/>
              <a:t>•	Apex pulmonis (vrh)</a:t>
            </a:r>
          </a:p>
          <a:p>
            <a:pPr marL="0" indent="0">
              <a:buNone/>
            </a:pPr>
            <a:r>
              <a:rPr lang="sr-Latn-ME" dirty="0"/>
              <a:t>•	Basis s. facies diaphragmatica (baza) – </a:t>
            </a:r>
            <a:r>
              <a:rPr lang="sr-Latn-ME" dirty="0" smtClean="0"/>
              <a:t>	naliježe </a:t>
            </a:r>
            <a:r>
              <a:rPr lang="sr-Latn-ME" dirty="0"/>
              <a:t>na prečagu</a:t>
            </a:r>
          </a:p>
          <a:p>
            <a:pPr marL="0" indent="0">
              <a:buNone/>
            </a:pPr>
            <a:r>
              <a:rPr lang="sr-Latn-ME" dirty="0"/>
              <a:t>•	Facies costalis – naleže na rebra</a:t>
            </a:r>
          </a:p>
          <a:p>
            <a:pPr marL="0" indent="0">
              <a:buNone/>
            </a:pPr>
            <a:r>
              <a:rPr lang="sr-Latn-ME" dirty="0"/>
              <a:t>•	Facies mediastinalis – na njoj se nalazi </a:t>
            </a:r>
            <a:r>
              <a:rPr lang="sr-Latn-ME" dirty="0" smtClean="0"/>
              <a:t>	trouglasto </a:t>
            </a:r>
            <a:r>
              <a:rPr lang="sr-Latn-ME" dirty="0"/>
              <a:t>polje (hilus) preko koga u plućno </a:t>
            </a:r>
            <a:r>
              <a:rPr lang="sr-Latn-ME" dirty="0" smtClean="0"/>
              <a:t>	krilo </a:t>
            </a:r>
            <a:r>
              <a:rPr lang="sr-Latn-ME" dirty="0"/>
              <a:t>ulaze elementi radix-a i naliježe na </a:t>
            </a:r>
            <a:r>
              <a:rPr lang="sr-Latn-ME" dirty="0" smtClean="0"/>
              <a:t>	medijastinalne </a:t>
            </a:r>
            <a:r>
              <a:rPr lang="sr-Latn-ME" dirty="0"/>
              <a:t>organe koji ostavljaju na </a:t>
            </a:r>
            <a:r>
              <a:rPr lang="sr-Latn-ME" dirty="0" smtClean="0"/>
              <a:t>	odgovarajućem </a:t>
            </a:r>
            <a:r>
              <a:rPr lang="sr-Latn-ME" dirty="0"/>
              <a:t>plućnom krilu otiske: </a:t>
            </a:r>
          </a:p>
          <a:p>
            <a:pPr marL="0" indent="0">
              <a:buNone/>
            </a:pPr>
            <a:r>
              <a:rPr lang="sr-Latn-ME" b="1" dirty="0"/>
              <a:t>Pulmo dexter</a:t>
            </a:r>
            <a:r>
              <a:rPr lang="sr-Latn-ME" dirty="0"/>
              <a:t>: impressio cardiaca, impressio esophagealis, sulcus v. Azygos</a:t>
            </a:r>
          </a:p>
          <a:p>
            <a:pPr marL="0" indent="0">
              <a:buNone/>
            </a:pPr>
            <a:r>
              <a:rPr lang="sr-Latn-ME" b="1" dirty="0"/>
              <a:t>Pulmo sinister: </a:t>
            </a:r>
            <a:r>
              <a:rPr lang="sr-Latn-ME" dirty="0"/>
              <a:t>impressio cardiaca, impressio esophagealis, sulcus aorte</a:t>
            </a:r>
          </a:p>
          <a:p>
            <a:pPr marL="0" indent="0">
              <a:buNone/>
            </a:pPr>
            <a:r>
              <a:rPr lang="sr-Latn-ME" dirty="0"/>
              <a:t>•	Margo anterior: Pulmo sinister na njoj poseduje </a:t>
            </a:r>
            <a:r>
              <a:rPr lang="sr-Latn-ME" dirty="0" smtClean="0"/>
              <a:t>	incisura </a:t>
            </a:r>
            <a:r>
              <a:rPr lang="sr-Latn-ME" dirty="0"/>
              <a:t>cardiaca i isponje lingula</a:t>
            </a:r>
          </a:p>
          <a:p>
            <a:pPr marL="0" indent="0">
              <a:buNone/>
            </a:pPr>
            <a:r>
              <a:rPr lang="sr-Latn-ME" dirty="0"/>
              <a:t>•	Margo inferior</a:t>
            </a:r>
          </a:p>
          <a:p>
            <a:pPr marL="0" indent="0">
              <a:buNone/>
            </a:pPr>
            <a:r>
              <a:rPr lang="sr-Latn-ME" dirty="0"/>
              <a:t>•	Zadnja ivica koja je slabo izražena kod oba </a:t>
            </a:r>
            <a:r>
              <a:rPr lang="sr-Latn-ME" dirty="0" smtClean="0"/>
              <a:t>	plućna </a:t>
            </a:r>
            <a:r>
              <a:rPr lang="sr-Latn-ME" dirty="0"/>
              <a:t>krila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731099" y="1197736"/>
            <a:ext cx="5602540" cy="5660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7348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0304" y="2292440"/>
            <a:ext cx="5267831" cy="3309869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Plućna krila su fissurama podijeljena na režnjeve. One se pružaju od od površine plućnog krila do hilusa. </a:t>
            </a:r>
          </a:p>
          <a:p>
            <a:pPr marL="0" indent="0">
              <a:buNone/>
            </a:pPr>
            <a:r>
              <a:rPr lang="sr-Latn-ME" dirty="0"/>
              <a:t>Pulmo dexter: opisuju se 2 fissurae (obliqua i horizontalis) i 3 lobusa: lobus superior, medius et inferior</a:t>
            </a:r>
          </a:p>
          <a:p>
            <a:pPr marL="0" indent="0">
              <a:buNone/>
            </a:pPr>
            <a:r>
              <a:rPr lang="sr-Latn-ME" dirty="0"/>
              <a:t>Pulmo sinister: opisuje se fissura obliqua i 2 lobusa: lobus superior i lobus inferior.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22391" y="772733"/>
            <a:ext cx="4757226" cy="548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81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4842" y="901522"/>
            <a:ext cx="5499651" cy="50871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Latn-ME" dirty="0"/>
              <a:t>Morfologija – opisuju se 3 zida, zadnji i 2 bočna, koji ograničavaju cavitas pharyngis. Prednji zid nedostaje. </a:t>
            </a:r>
            <a:endParaRPr lang="sr-Latn-ME" dirty="0" smtClean="0"/>
          </a:p>
          <a:p>
            <a:pPr marL="0" indent="0">
              <a:buNone/>
            </a:pPr>
            <a:r>
              <a:rPr lang="sr-Latn-ME" dirty="0" smtClean="0"/>
              <a:t>Topografski </a:t>
            </a:r>
            <a:r>
              <a:rPr lang="sr-Latn-ME" dirty="0"/>
              <a:t>se dijeli na 3 sprata:</a:t>
            </a:r>
          </a:p>
          <a:p>
            <a:pPr marL="0" indent="0">
              <a:buNone/>
            </a:pPr>
            <a:r>
              <a:rPr lang="sr-Latn-ME" dirty="0"/>
              <a:t>1.	</a:t>
            </a:r>
            <a:r>
              <a:rPr lang="sr-Latn-ME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Pars nasalis </a:t>
            </a:r>
            <a:r>
              <a:rPr lang="sr-Latn-ME" dirty="0"/>
              <a:t>– koji komunicira sa cavitas nasi preko preko choana; na bočnom zidu se nalazi ostium pharyngeum tubae auditiviae; na krovu (fornix pharyngis) se nalazi treći krajnik (tonsila pharyngealis)</a:t>
            </a:r>
          </a:p>
          <a:p>
            <a:pPr marL="0" indent="0">
              <a:buNone/>
            </a:pPr>
            <a:r>
              <a:rPr lang="sr-Latn-ME" dirty="0"/>
              <a:t>2.	</a:t>
            </a:r>
            <a:r>
              <a:rPr lang="sr-Latn-ME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Pars oralis </a:t>
            </a:r>
            <a:r>
              <a:rPr lang="sr-Latn-ME" dirty="0"/>
              <a:t>– srednji i najširi dio ždrijela koji naprijed preko isthmus faucium-a komunicira sa cavitas oris</a:t>
            </a:r>
          </a:p>
          <a:p>
            <a:pPr marL="0" indent="0">
              <a:buNone/>
            </a:pPr>
            <a:r>
              <a:rPr lang="sr-Latn-ME" dirty="0"/>
              <a:t>3.	</a:t>
            </a:r>
            <a:r>
              <a:rPr lang="sr-Latn-ME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Pars laryngea </a:t>
            </a:r>
            <a:r>
              <a:rPr lang="sr-Latn-ME" dirty="0"/>
              <a:t>- donji sprat koji naprijed komunicira sa grkljanskom dupljom preko aditus laryngis-a.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46254" y="270456"/>
            <a:ext cx="5439826" cy="6220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240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3184" y="373487"/>
            <a:ext cx="5306468" cy="6284890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Građa pluća: pluća su građena iz plućnog parenhima, vezivno tkivne strome i krvnih sudova i živaca. </a:t>
            </a:r>
          </a:p>
          <a:p>
            <a:pPr marL="0" indent="0">
              <a:buNone/>
            </a:pPr>
            <a:r>
              <a:rPr lang="sr-Latn-ME" dirty="0"/>
              <a:t>Bronchus principalis dexter et sinister se dele na lobarne bronhe koji ulaze u lobuse odgovarajućeg plućnog krila:</a:t>
            </a:r>
          </a:p>
          <a:p>
            <a:pPr marL="0" indent="0">
              <a:buNone/>
            </a:pPr>
            <a:r>
              <a:rPr lang="sr-Latn-ME" dirty="0"/>
              <a:t>Pulmo dexter:</a:t>
            </a:r>
          </a:p>
          <a:p>
            <a:pPr marL="0" indent="0">
              <a:buNone/>
            </a:pPr>
            <a:r>
              <a:rPr lang="sr-Latn-ME" dirty="0"/>
              <a:t>•	Bronchus lobaris superior</a:t>
            </a:r>
          </a:p>
          <a:p>
            <a:pPr marL="0" indent="0">
              <a:buNone/>
            </a:pPr>
            <a:r>
              <a:rPr lang="sr-Latn-ME" dirty="0"/>
              <a:t>•	Bronchus lobaris medius</a:t>
            </a:r>
          </a:p>
          <a:p>
            <a:pPr marL="0" indent="0">
              <a:buNone/>
            </a:pPr>
            <a:r>
              <a:rPr lang="sr-Latn-ME" dirty="0"/>
              <a:t>•	Bronchus lobaris inferior</a:t>
            </a:r>
          </a:p>
          <a:p>
            <a:pPr marL="0" indent="0">
              <a:buNone/>
            </a:pPr>
            <a:r>
              <a:rPr lang="sr-Latn-ME" dirty="0"/>
              <a:t>Pulmo sinister:</a:t>
            </a:r>
          </a:p>
          <a:p>
            <a:pPr marL="0" indent="0">
              <a:buNone/>
            </a:pPr>
            <a:r>
              <a:rPr lang="sr-Latn-ME" dirty="0"/>
              <a:t>•	Bronchus lobaris superior</a:t>
            </a:r>
          </a:p>
          <a:p>
            <a:pPr marL="0" indent="0">
              <a:buNone/>
            </a:pPr>
            <a:r>
              <a:rPr lang="sr-Latn-ME" dirty="0"/>
              <a:t>•	Bronchus lobaris inferior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918289" y="231820"/>
            <a:ext cx="3127232" cy="6626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373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360609"/>
            <a:ext cx="5499651" cy="5895730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Bronchi lobares se dalje u režnjevima plućnih krila </a:t>
            </a:r>
            <a:r>
              <a:rPr lang="sr-Latn-ME" dirty="0" smtClean="0"/>
              <a:t>dijele </a:t>
            </a:r>
            <a:r>
              <a:rPr lang="sr-Latn-ME" dirty="0"/>
              <a:t>na bronchi segmentales čijim grananjem nastaju manje jedinice građe plućni segmenti, koji izgrađuju lobuse. </a:t>
            </a:r>
            <a:endParaRPr lang="sr-Latn-ME" dirty="0" smtClean="0"/>
          </a:p>
          <a:p>
            <a:pPr marL="0" indent="0">
              <a:buNone/>
            </a:pPr>
            <a:r>
              <a:rPr lang="sr-Latn-ME" dirty="0"/>
              <a:t>Segmentalni bronhi se dalje dijele 20 – 30 puta i daju na kraju bronhiole. Najmanja bronhiola se označava kao bronchiolus terminalis i njihovim grananjem nastaju lobuli pulmonis koji grade plućne segmente. Završna grana terminalnog bronhiolusa se označava kao bronciolus respiratorius i sadrži u svom zidu alveole. Njegovim daljim grananjem daje ductus alveolaris koji na kraju grananjem daje saccus alveolaris čiji su zidovi građeni isključivo iz alveola. </a:t>
            </a:r>
            <a:endParaRPr lang="sr-Latn-ME" dirty="0" smtClean="0"/>
          </a:p>
          <a:p>
            <a:pPr marL="0" indent="0">
              <a:buNone/>
            </a:pPr>
            <a:r>
              <a:rPr lang="sr-Latn-ME" dirty="0"/>
              <a:t>Dio plućnog krila koji se nalazi distalno od bronchiolus respiratorius-a označava se kao plućni acinus u kome se vrši razmjena gasova. 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61368" y="115910"/>
            <a:ext cx="3132637" cy="6742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5964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1669" y="1738649"/>
            <a:ext cx="5306468" cy="4417453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Krvni sudovi pluća: </a:t>
            </a:r>
          </a:p>
          <a:p>
            <a:pPr marL="0" indent="0">
              <a:buNone/>
            </a:pPr>
            <a:r>
              <a:rPr lang="sr-Latn-ME" b="1" dirty="0" smtClean="0"/>
              <a:t>Funkcionalni</a:t>
            </a:r>
            <a:r>
              <a:rPr lang="sr-Latn-ME" b="1" dirty="0"/>
              <a:t>: </a:t>
            </a:r>
            <a:r>
              <a:rPr lang="sr-Latn-ME" dirty="0"/>
              <a:t>A. pulmonalis dextra et sinistra, Vv. pulmonales dextrae et sinistrae. Zajedno sa srcem i alveolarnom kapilarnom mrežom čine mali ili plućni krvotok</a:t>
            </a:r>
          </a:p>
          <a:p>
            <a:pPr marL="0" indent="0">
              <a:buNone/>
            </a:pPr>
            <a:r>
              <a:rPr lang="sr-Latn-ME" b="1" dirty="0"/>
              <a:t>Nutritivni: </a:t>
            </a:r>
            <a:r>
              <a:rPr lang="sr-Latn-ME" dirty="0"/>
              <a:t>Aa. Bronchiales et Vv. Bronchiales</a:t>
            </a:r>
          </a:p>
          <a:p>
            <a:pPr marL="0" indent="0">
              <a:buNone/>
            </a:pPr>
            <a:r>
              <a:rPr lang="sr-Latn-ME" dirty="0"/>
              <a:t>Inervacija pluća: parasimpatička vlakna (n.vagus) i simpatička (plexus sympaticus-pars thoracica)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54675" y="837127"/>
            <a:ext cx="6013584" cy="5731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9724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Pleura (plućna maramica)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152" y="1210615"/>
            <a:ext cx="5409499" cy="549927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sr-Latn-ME" dirty="0"/>
              <a:t>Serozna opna koja oblaže površinu pluća. Sastoji se iz 2 lista: </a:t>
            </a:r>
          </a:p>
          <a:p>
            <a:pPr marL="0" indent="0">
              <a:buNone/>
            </a:pPr>
            <a:r>
              <a:rPr lang="sr-Latn-ME" b="1" dirty="0"/>
              <a:t>Pleura parietalis</a:t>
            </a:r>
            <a:r>
              <a:rPr lang="sr-Latn-ME" dirty="0"/>
              <a:t>: oblaže zidove pleuropilmonalnog prostora i u zavisnosti koji zid oblaže dijeli se na: </a:t>
            </a:r>
          </a:p>
          <a:p>
            <a:pPr marL="0" indent="0">
              <a:buNone/>
            </a:pPr>
            <a:r>
              <a:rPr lang="sr-Latn-ME" dirty="0"/>
              <a:t>•	Pleura costalis – koji naliježe na rebra</a:t>
            </a:r>
          </a:p>
          <a:p>
            <a:pPr marL="0" indent="0">
              <a:buNone/>
            </a:pPr>
            <a:r>
              <a:rPr lang="sr-Latn-ME" dirty="0"/>
              <a:t>•	Pleura diaphragmatica – oblaže gornju </a:t>
            </a:r>
            <a:r>
              <a:rPr lang="sr-Latn-ME" dirty="0" smtClean="0"/>
              <a:t>	stranu </a:t>
            </a:r>
            <a:r>
              <a:rPr lang="sr-Latn-ME" dirty="0"/>
              <a:t>diafragme</a:t>
            </a:r>
          </a:p>
          <a:p>
            <a:pPr marL="0" indent="0">
              <a:buNone/>
            </a:pPr>
            <a:r>
              <a:rPr lang="sr-Latn-ME" dirty="0"/>
              <a:t>•	Pleura mediastinalis – okrenuta prema </a:t>
            </a:r>
            <a:r>
              <a:rPr lang="sr-Latn-ME" dirty="0" smtClean="0"/>
              <a:t>	mediastinumu </a:t>
            </a:r>
            <a:r>
              <a:rPr lang="sr-Latn-ME" dirty="0"/>
              <a:t>i naliježe na organe koji su </a:t>
            </a:r>
            <a:r>
              <a:rPr lang="sr-Latn-ME" dirty="0" smtClean="0"/>
              <a:t>	smješteni </a:t>
            </a:r>
            <a:r>
              <a:rPr lang="sr-Latn-ME" dirty="0"/>
              <a:t>u njemu</a:t>
            </a:r>
          </a:p>
          <a:p>
            <a:pPr marL="0" indent="0">
              <a:buNone/>
            </a:pPr>
            <a:r>
              <a:rPr lang="sr-Latn-ME" dirty="0"/>
              <a:t>Na prelazu jednog u drugi dio nalaze se recessus pleuralis.</a:t>
            </a:r>
          </a:p>
          <a:p>
            <a:pPr marL="0" indent="0">
              <a:buNone/>
            </a:pPr>
            <a:r>
              <a:rPr lang="sr-Latn-ME" b="1" dirty="0"/>
              <a:t>Pleura visceralis: </a:t>
            </a:r>
            <a:r>
              <a:rPr lang="sr-Latn-ME" dirty="0"/>
              <a:t>oblaže površinu pluća i njene fissure.</a:t>
            </a:r>
          </a:p>
          <a:p>
            <a:pPr marL="0" indent="0">
              <a:buNone/>
            </a:pPr>
            <a:r>
              <a:rPr lang="sr-Latn-ME" dirty="0"/>
              <a:t>Između parijetalnog i visceralnog lista se nalazi prostor označen kao cavitas pleuralis u kome vlada negativni pritisak i ispunjen je malom količinom tečnosti. 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05435" y="1210615"/>
            <a:ext cx="5910554" cy="5499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636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5460" y="1156304"/>
            <a:ext cx="5203437" cy="49583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Latn-ME" dirty="0"/>
              <a:t>Građa – zid ždrijela se sastoji od </a:t>
            </a:r>
            <a:r>
              <a:rPr lang="sr-Latn-ME" dirty="0" smtClean="0"/>
              <a:t>4 omotača </a:t>
            </a:r>
            <a:r>
              <a:rPr lang="sr-Latn-ME" dirty="0"/>
              <a:t>koji su raspoređeni idući od unutra prema spolja slijedećim redosledom:</a:t>
            </a:r>
          </a:p>
          <a:p>
            <a:pPr marL="0" indent="0">
              <a:buNone/>
            </a:pPr>
            <a:r>
              <a:rPr lang="sr-Latn-ME" dirty="0"/>
              <a:t>1.	Sluzokoža (tunica mucosa)</a:t>
            </a:r>
          </a:p>
          <a:p>
            <a:pPr marL="0" indent="0">
              <a:buNone/>
            </a:pPr>
            <a:r>
              <a:rPr lang="sr-Latn-ME" dirty="0"/>
              <a:t>2.	Fibrozni omotač (tunica fibrosa)</a:t>
            </a:r>
          </a:p>
          <a:p>
            <a:pPr marL="0" indent="0">
              <a:buNone/>
            </a:pPr>
            <a:r>
              <a:rPr lang="sr-Latn-ME" dirty="0"/>
              <a:t>3.	Mišićni omotač (tunica muscularis): </a:t>
            </a:r>
            <a:r>
              <a:rPr lang="sr-Latn-ME" b="1" i="1" dirty="0"/>
              <a:t>površni sloj </a:t>
            </a:r>
            <a:r>
              <a:rPr lang="sr-Latn-ME" dirty="0"/>
              <a:t>čine 4 para polukružnih mišića koji svojom kontrakcijom potiskuju hranu naniže prema jednjaku i </a:t>
            </a:r>
            <a:r>
              <a:rPr lang="sr-Latn-ME" b="1" i="1" dirty="0"/>
              <a:t>duboki sloj </a:t>
            </a:r>
            <a:r>
              <a:rPr lang="sr-Latn-ME" dirty="0"/>
              <a:t>čine 2 para uzdužnih mišića koji svojom kontrakcijom podižu ždrijelo prilikom gutanja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23819" y="0"/>
            <a:ext cx="5154288" cy="6722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5509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NOS (NASUS)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Latn-ME" dirty="0"/>
              <a:t>Nos je početni dio organa za disanje u kome je smješteno čulo mirisa (organum olfactum). </a:t>
            </a:r>
            <a:endParaRPr lang="sr-Latn-ME" dirty="0" smtClean="0"/>
          </a:p>
          <a:p>
            <a:pPr marL="0" indent="0">
              <a:buNone/>
            </a:pPr>
            <a:r>
              <a:rPr lang="sr-Latn-ME" dirty="0" smtClean="0"/>
              <a:t>Sastoji </a:t>
            </a:r>
            <a:r>
              <a:rPr lang="sr-Latn-ME" dirty="0"/>
              <a:t>se od: </a:t>
            </a:r>
          </a:p>
          <a:p>
            <a:pPr marL="0" indent="0">
              <a:buNone/>
            </a:pPr>
            <a:r>
              <a:rPr lang="sr-Latn-ME" dirty="0"/>
              <a:t>•	Spoljašnjeg nosa (nasus externus)</a:t>
            </a:r>
          </a:p>
          <a:p>
            <a:pPr marL="0" indent="0">
              <a:buNone/>
            </a:pPr>
            <a:r>
              <a:rPr lang="sr-Latn-ME" dirty="0"/>
              <a:t>•	Nosne duplje (cavitas nasi)</a:t>
            </a:r>
          </a:p>
          <a:p>
            <a:pPr marL="0" indent="0">
              <a:buNone/>
            </a:pPr>
            <a:r>
              <a:rPr lang="sr-Latn-ME" dirty="0"/>
              <a:t>•	Paranazalnih sinusa (sinus </a:t>
            </a:r>
            <a:r>
              <a:rPr lang="sr-Latn-ME" dirty="0" smtClean="0"/>
              <a:t>	paranasales</a:t>
            </a:r>
            <a:r>
              <a:rPr lang="sr-Latn-ME" dirty="0"/>
              <a:t>)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54675" y="669701"/>
            <a:ext cx="6219646" cy="6001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590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3184" y="592429"/>
            <a:ext cx="5306468" cy="56639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Latn-ME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Nasus externus </a:t>
            </a:r>
            <a:r>
              <a:rPr lang="sr-Latn-ME" dirty="0"/>
              <a:t>– smješten je na sredini lica, oblika je trostrane piramide. Opisuju mu se: </a:t>
            </a:r>
          </a:p>
          <a:p>
            <a:pPr marL="0" indent="0">
              <a:buNone/>
            </a:pPr>
            <a:r>
              <a:rPr lang="sr-Latn-ME" dirty="0"/>
              <a:t>o	Radix nasi – gornji kraj koji je povezan sa </a:t>
            </a:r>
            <a:r>
              <a:rPr lang="sr-Latn-ME" dirty="0" smtClean="0"/>
              <a:t>	čelom</a:t>
            </a:r>
            <a:endParaRPr lang="sr-Latn-ME" dirty="0"/>
          </a:p>
          <a:p>
            <a:pPr marL="0" indent="0">
              <a:buNone/>
            </a:pPr>
            <a:r>
              <a:rPr lang="sr-Latn-ME" dirty="0"/>
              <a:t>o	Apex nasi – okrenut naprijed i naniže</a:t>
            </a:r>
          </a:p>
          <a:p>
            <a:pPr marL="0" indent="0">
              <a:buNone/>
            </a:pPr>
            <a:r>
              <a:rPr lang="sr-Latn-ME" dirty="0"/>
              <a:t>o	Dorzum nasi – poleđina nosa</a:t>
            </a:r>
          </a:p>
          <a:p>
            <a:pPr marL="0" indent="0">
              <a:buNone/>
            </a:pPr>
            <a:r>
              <a:rPr lang="sr-Latn-ME" dirty="0"/>
              <a:t>o	Dvije bočne strane</a:t>
            </a:r>
          </a:p>
          <a:p>
            <a:pPr marL="0" indent="0">
              <a:buNone/>
            </a:pPr>
            <a:r>
              <a:rPr lang="sr-Latn-ME" dirty="0"/>
              <a:t>o	Baza – opisuju se 2 otvora, nozdrve </a:t>
            </a:r>
            <a:r>
              <a:rPr lang="sr-Latn-ME" dirty="0" smtClean="0"/>
              <a:t>	(</a:t>
            </a:r>
            <a:r>
              <a:rPr lang="sr-Latn-ME" dirty="0"/>
              <a:t>nares) koje vode u šupljinu spoljašnjeg </a:t>
            </a:r>
            <a:r>
              <a:rPr lang="sr-Latn-ME" dirty="0" smtClean="0"/>
              <a:t>	nosa</a:t>
            </a:r>
            <a:endParaRPr lang="sr-Latn-ME" dirty="0"/>
          </a:p>
          <a:p>
            <a:pPr marL="0" indent="0">
              <a:buNone/>
            </a:pPr>
            <a:r>
              <a:rPr lang="sr-Latn-ME" dirty="0"/>
              <a:t>o	Vestibulum nasi – šupljina spoljašnjeg nosa </a:t>
            </a:r>
            <a:r>
              <a:rPr lang="sr-Latn-ME" dirty="0" smtClean="0"/>
              <a:t>	koja </a:t>
            </a:r>
            <a:r>
              <a:rPr lang="sr-Latn-ME" dirty="0"/>
              <a:t>je obložena kožom koja je bogata </a:t>
            </a:r>
            <a:r>
              <a:rPr lang="sr-Latn-ME" dirty="0" smtClean="0"/>
              <a:t>	lojnim </a:t>
            </a:r>
            <a:r>
              <a:rPr lang="sr-Latn-ME" dirty="0"/>
              <a:t>žlijezdama i dlačicama i pruža se </a:t>
            </a:r>
            <a:r>
              <a:rPr lang="sr-Latn-ME" dirty="0" smtClean="0"/>
              <a:t>	do nosnog </a:t>
            </a:r>
            <a:r>
              <a:rPr lang="sr-Latn-ME" dirty="0"/>
              <a:t>praga (limen nasi) koji ga </a:t>
            </a:r>
            <a:r>
              <a:rPr lang="sr-Latn-ME" dirty="0" smtClean="0"/>
              <a:t>	odvaja </a:t>
            </a:r>
            <a:r>
              <a:rPr lang="sr-Latn-ME" dirty="0"/>
              <a:t>od cavitas nasi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54675" y="296214"/>
            <a:ext cx="6361314" cy="6259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791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3335" y="2047742"/>
            <a:ext cx="5357983" cy="3400022"/>
          </a:xfrm>
        </p:spPr>
        <p:txBody>
          <a:bodyPr/>
          <a:lstStyle/>
          <a:p>
            <a:pPr marL="0" indent="0">
              <a:buNone/>
            </a:pPr>
            <a:r>
              <a:rPr lang="sr-Latn-ME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Cavitas nasi </a:t>
            </a:r>
            <a:r>
              <a:rPr lang="sr-Latn-ME" dirty="0"/>
              <a:t>– smještena je iza spoljašnjeg nosa, ispod baze lobanje i iznad usne duplje</a:t>
            </a:r>
            <a:r>
              <a:rPr lang="sr-Latn-ME" dirty="0" smtClean="0"/>
              <a:t>.</a:t>
            </a:r>
          </a:p>
          <a:p>
            <a:pPr marL="0" indent="0">
              <a:buNone/>
            </a:pPr>
            <a:r>
              <a:rPr lang="sr-Latn-ME" dirty="0" smtClean="0"/>
              <a:t> </a:t>
            </a:r>
            <a:r>
              <a:rPr lang="sr-Latn-ME" dirty="0"/>
              <a:t>Oblika je nepravilne kocke kojoj se </a:t>
            </a:r>
            <a:r>
              <a:rPr lang="sr-Latn-ME" dirty="0" smtClean="0"/>
              <a:t>opisuju </a:t>
            </a:r>
            <a:r>
              <a:rPr lang="sr-Latn-ME" dirty="0"/>
              <a:t>gornji, donji i 2 bočna zida; opisuju se i 2 otvora: prednji i zadnji.</a:t>
            </a:r>
          </a:p>
          <a:p>
            <a:pPr marL="0" indent="0">
              <a:buNone/>
            </a:pPr>
            <a:r>
              <a:rPr lang="sr-Latn-ME" dirty="0"/>
              <a:t>Otvori su: apertura piriformis (prednji neparni otvor za koji se vezuje spoljašnji nos) i choane (zadnji parni otvori koji ga povezuju sa pars nasalis ždrijela)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43223" y="592429"/>
            <a:ext cx="6048776" cy="5287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9665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365162"/>
            <a:ext cx="5345105" cy="4494726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Zidovi: </a:t>
            </a:r>
          </a:p>
          <a:p>
            <a:pPr marL="0" indent="0">
              <a:buNone/>
            </a:pPr>
            <a:r>
              <a:rPr lang="sr-Latn-ME" dirty="0"/>
              <a:t>o	Gornji zid - grade ga os nasale, os </a:t>
            </a:r>
            <a:r>
              <a:rPr lang="sr-Latn-ME" dirty="0" smtClean="0"/>
              <a:t>	ethmoidale </a:t>
            </a:r>
            <a:r>
              <a:rPr lang="sr-Latn-ME" dirty="0"/>
              <a:t>i os sphenoidale – Apertura </a:t>
            </a:r>
            <a:r>
              <a:rPr lang="sr-Latn-ME" dirty="0" smtClean="0"/>
              <a:t>	sinus </a:t>
            </a:r>
            <a:r>
              <a:rPr lang="sr-Latn-ME" dirty="0"/>
              <a:t>sphenoidalis</a:t>
            </a:r>
          </a:p>
          <a:p>
            <a:pPr marL="0" indent="0">
              <a:buNone/>
            </a:pPr>
            <a:r>
              <a:rPr lang="sr-Latn-ME" dirty="0"/>
              <a:t>o	Donji zid – palatum osseum gornja strana</a:t>
            </a:r>
          </a:p>
          <a:p>
            <a:pPr marL="0" indent="0">
              <a:buNone/>
            </a:pPr>
            <a:r>
              <a:rPr lang="sr-Latn-ME" dirty="0"/>
              <a:t>o	Bočni zid -  grade baza maxillae, </a:t>
            </a:r>
            <a:r>
              <a:rPr lang="sr-Latn-ME" dirty="0" smtClean="0"/>
              <a:t>	labyrinthus </a:t>
            </a:r>
            <a:r>
              <a:rPr lang="sr-Latn-ME" dirty="0"/>
              <a:t>ethmoidalis – unutrašnja </a:t>
            </a:r>
            <a:r>
              <a:rPr lang="sr-Latn-ME" dirty="0" smtClean="0"/>
              <a:t>	strana</a:t>
            </a:r>
            <a:r>
              <a:rPr lang="sr-Latn-ME" dirty="0"/>
              <a:t>, os lacrimale, lamina </a:t>
            </a:r>
            <a:r>
              <a:rPr lang="sr-Latn-ME" dirty="0" smtClean="0"/>
              <a:t>	perpendicularis </a:t>
            </a:r>
            <a:r>
              <a:rPr lang="sr-Latn-ME" dirty="0"/>
              <a:t>ossis palatini , lamina </a:t>
            </a:r>
            <a:r>
              <a:rPr lang="sr-Latn-ME" dirty="0" smtClean="0"/>
              <a:t>	medialis </a:t>
            </a:r>
            <a:r>
              <a:rPr lang="sr-Latn-ME" dirty="0"/>
              <a:t>processus pterygoideus i concha </a:t>
            </a:r>
            <a:r>
              <a:rPr lang="sr-Latn-ME" dirty="0" smtClean="0"/>
              <a:t>	nasalis </a:t>
            </a:r>
            <a:r>
              <a:rPr lang="sr-Latn-ME" dirty="0"/>
              <a:t>inferior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447764" y="862885"/>
            <a:ext cx="6744236" cy="4879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0905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-90152" y="231821"/>
            <a:ext cx="5589803" cy="62462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Latn-ME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Ispupčenja na bočnom zidu: </a:t>
            </a:r>
          </a:p>
          <a:p>
            <a:pPr marL="0" indent="0">
              <a:buNone/>
            </a:pPr>
            <a:r>
              <a:rPr lang="sr-Latn-ME" dirty="0"/>
              <a:t>•	Concha nasalis superior – deo labyrinthus ethmoidalis-a</a:t>
            </a:r>
          </a:p>
          <a:p>
            <a:pPr marL="0" indent="0">
              <a:buNone/>
            </a:pPr>
            <a:r>
              <a:rPr lang="sr-Latn-ME" dirty="0"/>
              <a:t>•	Concha nasalis media– deo labyrinthus ethmoidalis-a</a:t>
            </a:r>
          </a:p>
          <a:p>
            <a:pPr marL="0" indent="0">
              <a:buNone/>
            </a:pPr>
            <a:r>
              <a:rPr lang="sr-Latn-ME" dirty="0"/>
              <a:t>•	Concha nasalis inferior– posebna kost </a:t>
            </a:r>
            <a:r>
              <a:rPr lang="sr-Latn-ME" dirty="0" smtClean="0"/>
              <a:t>lica</a:t>
            </a:r>
          </a:p>
          <a:p>
            <a:pPr marL="0" indent="0">
              <a:buNone/>
            </a:pPr>
            <a:endParaRPr lang="sr-Latn-ME" dirty="0"/>
          </a:p>
          <a:p>
            <a:pPr marL="0" indent="0">
              <a:buNone/>
            </a:pPr>
            <a:r>
              <a:rPr lang="sr-Latn-ME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Nosni hodnici: </a:t>
            </a:r>
          </a:p>
          <a:p>
            <a:pPr marL="0" indent="0">
              <a:buNone/>
            </a:pPr>
            <a:r>
              <a:rPr lang="sr-Latn-ME" dirty="0"/>
              <a:t>•	Meatus nasalis superior– gornji nosni hodnik</a:t>
            </a:r>
          </a:p>
          <a:p>
            <a:pPr marL="0" indent="0">
              <a:buNone/>
            </a:pPr>
            <a:r>
              <a:rPr lang="sr-Latn-ME" dirty="0"/>
              <a:t>•	Meatus nasalis medius– srednji nosni hodnik</a:t>
            </a:r>
          </a:p>
          <a:p>
            <a:pPr marL="0" indent="0">
              <a:buNone/>
            </a:pPr>
            <a:r>
              <a:rPr lang="sr-Latn-ME" dirty="0"/>
              <a:t>•	Meatus nasalis inferior– donji nosni hodnik</a:t>
            </a:r>
          </a:p>
          <a:p>
            <a:pPr marL="0" indent="0">
              <a:buNone/>
            </a:pPr>
            <a:r>
              <a:rPr lang="sr-Latn-ME" dirty="0"/>
              <a:t>•	Meatus nasopharyngeus– između bočnog </a:t>
            </a:r>
            <a:r>
              <a:rPr lang="sr-Latn-ME" dirty="0" smtClean="0"/>
              <a:t>	zida </a:t>
            </a:r>
            <a:r>
              <a:rPr lang="sr-Latn-ME" dirty="0"/>
              <a:t>pozadi sve tri nosne </a:t>
            </a:r>
            <a:r>
              <a:rPr lang="sr-Latn-ME" dirty="0" smtClean="0"/>
              <a:t>školjke i </a:t>
            </a:r>
            <a:r>
              <a:rPr lang="sr-Latn-ME" dirty="0"/>
              <a:t>nosne </a:t>
            </a:r>
            <a:r>
              <a:rPr lang="sr-Latn-ME" dirty="0" smtClean="0"/>
              <a:t>	pregrade</a:t>
            </a:r>
            <a:endParaRPr lang="sr-Latn-ME" dirty="0"/>
          </a:p>
          <a:p>
            <a:pPr marL="0" indent="0">
              <a:buNone/>
            </a:pPr>
            <a:r>
              <a:rPr lang="sr-Latn-ME" dirty="0"/>
              <a:t>•	Meatus nasalis communis– između </a:t>
            </a:r>
            <a:r>
              <a:rPr lang="sr-Latn-ME" dirty="0" smtClean="0"/>
              <a:t>			unutrašnje </a:t>
            </a:r>
            <a:r>
              <a:rPr lang="sr-Latn-ME" dirty="0"/>
              <a:t>strane sve tri nosne školjke i nosne </a:t>
            </a:r>
            <a:r>
              <a:rPr lang="sr-Latn-ME" dirty="0" smtClean="0"/>
              <a:t>	pregrade</a:t>
            </a:r>
            <a:endParaRPr lang="sr-Latn-ME" dirty="0"/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54674" y="1004552"/>
            <a:ext cx="6438587" cy="4728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2760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EC76B5"/>
      </a:hlink>
      <a:folHlink>
        <a:srgbClr val="E8ACCD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442</TotalTime>
  <Words>1139</Words>
  <Application>Microsoft Office PowerPoint</Application>
  <PresentationFormat>Widescreen</PresentationFormat>
  <Paragraphs>191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Arial</vt:lpstr>
      <vt:lpstr>Century Gothic</vt:lpstr>
      <vt:lpstr>Wingdings 3</vt:lpstr>
      <vt:lpstr>Ion</vt:lpstr>
      <vt:lpstr>RESPIRATORNI SISTEM</vt:lpstr>
      <vt:lpstr>ŽDRIJELO (PHARYNX)</vt:lpstr>
      <vt:lpstr>PowerPoint Presentation</vt:lpstr>
      <vt:lpstr>PowerPoint Presentation</vt:lpstr>
      <vt:lpstr>NOS (NASUS)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LARYNX (GRKLJAN)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CAVITAS THORACIS (GRUDNA DUPLJA)</vt:lpstr>
      <vt:lpstr>PowerPoint Presentation</vt:lpstr>
      <vt:lpstr>PowerPoint Presentation</vt:lpstr>
      <vt:lpstr>MEDIASTINUM</vt:lpstr>
      <vt:lpstr>TRACHEA (DUŠNIK)</vt:lpstr>
      <vt:lpstr>PowerPoint Presentation</vt:lpstr>
      <vt:lpstr>BRONCHIS PRINCIPALIS DEXTER ET SINISTER (GLAVNE DUŠNICE)</vt:lpstr>
      <vt:lpstr>Radix pulmonis (plućni korijen) </vt:lpstr>
      <vt:lpstr>PULMONES (PLUĆA)</vt:lpstr>
      <vt:lpstr>Spoljašnji izgled plućnog krila</vt:lpstr>
      <vt:lpstr>PowerPoint Presentation</vt:lpstr>
      <vt:lpstr>PowerPoint Presentation</vt:lpstr>
      <vt:lpstr>PowerPoint Presentation</vt:lpstr>
      <vt:lpstr>PowerPoint Presentation</vt:lpstr>
      <vt:lpstr>Pleura (plućna maramica)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RESPIRATORNI SISTEM</dc:title>
  <dc:creator>Medicina</dc:creator>
  <cp:lastModifiedBy>vjeroslava slavic</cp:lastModifiedBy>
  <cp:revision>27</cp:revision>
  <dcterms:created xsi:type="dcterms:W3CDTF">2015-04-13T13:44:46Z</dcterms:created>
  <dcterms:modified xsi:type="dcterms:W3CDTF">2017-05-11T10:08:27Z</dcterms:modified>
</cp:coreProperties>
</file>